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27"/>
  </p:notesMasterIdLst>
  <p:sldIdLst>
    <p:sldId id="271" r:id="rId3"/>
    <p:sldId id="374" r:id="rId4"/>
    <p:sldId id="373" r:id="rId5"/>
    <p:sldId id="383" r:id="rId6"/>
    <p:sldId id="375" r:id="rId7"/>
    <p:sldId id="404" r:id="rId8"/>
    <p:sldId id="406" r:id="rId9"/>
    <p:sldId id="386" r:id="rId10"/>
    <p:sldId id="387" r:id="rId11"/>
    <p:sldId id="388" r:id="rId12"/>
    <p:sldId id="389" r:id="rId13"/>
    <p:sldId id="390" r:id="rId14"/>
    <p:sldId id="376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860" userDrawn="1">
          <p15:clr>
            <a:srgbClr val="A4A3A4"/>
          </p15:clr>
        </p15:guide>
        <p15:guide id="4" pos="4444" userDrawn="1">
          <p15:clr>
            <a:srgbClr val="A4A3A4"/>
          </p15:clr>
        </p15:guide>
        <p15:guide id="8" orient="horz" pos="216" userDrawn="1">
          <p15:clr>
            <a:srgbClr val="A4A3A4"/>
          </p15:clr>
        </p15:guide>
        <p15:guide id="17" orient="horz" userDrawn="1">
          <p15:clr>
            <a:srgbClr val="A4A3A4"/>
          </p15:clr>
        </p15:guide>
        <p15:guide id="23" pos="207" userDrawn="1">
          <p15:clr>
            <a:srgbClr val="A4A3A4"/>
          </p15:clr>
        </p15:guide>
        <p15:guide id="24" pos="45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4F8"/>
    <a:srgbClr val="575959"/>
    <a:srgbClr val="D8E5F5"/>
    <a:srgbClr val="FEF4EB"/>
    <a:srgbClr val="F2F6EA"/>
    <a:srgbClr val="F9F0EF"/>
    <a:srgbClr val="E2E7EE"/>
    <a:srgbClr val="1F497D"/>
    <a:srgbClr val="646363"/>
    <a:srgbClr val="015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0" autoAdjust="0"/>
    <p:restoredTop sz="94660"/>
  </p:normalViewPr>
  <p:slideViewPr>
    <p:cSldViewPr snapToGrid="0">
      <p:cViewPr>
        <p:scale>
          <a:sx n="80" d="100"/>
          <a:sy n="80" d="100"/>
        </p:scale>
        <p:origin x="2752" y="-968"/>
      </p:cViewPr>
      <p:guideLst>
        <p:guide pos="860"/>
        <p:guide pos="4444"/>
        <p:guide orient="horz" pos="216"/>
        <p:guide orient="horz"/>
        <p:guide pos="207"/>
        <p:guide pos="4557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81A59-0402-43C5-82C1-97DFBA940AC2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8D20C-59D7-48C1-9326-906B70DF0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8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96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7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9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90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4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8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8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24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2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53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12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19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22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04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6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7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6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2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9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2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8D20C-59D7-48C1-9326-906B70DF05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6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31322-C5EF-47CC-A068-51E6AF59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9D1DC-1DB5-E440-3649-4824268FD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887C42-67A3-BD1C-C7A8-C585DB604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83A45-2B68-A142-CFDE-3A739BD5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035A6-EF92-6872-0249-9CCE0004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187AB-FD6D-DFBD-02CB-29DCEEE0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1436A-816E-1A2A-959E-42C409AA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0DAEF6-BF0F-B37B-99FB-0BD3604F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FE0A87-31B4-E50D-D861-662A9F47D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B7E8D5-900B-B658-91DB-4A5050A59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2F5D17-1773-7038-CD40-B7B8A4216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EB2A45-2FDE-FBD1-3E2F-30A3DB35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5DC731-2B0C-7448-23BD-D234C653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87FF52-D585-4735-5B48-E505D1BE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8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028AC-BDB0-1352-17F0-3F3217C1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C3A44E-440D-87A1-E70A-13EADDF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8692C0-7572-53BA-0DDB-B43AE091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AA7EED-DE5A-1CB2-FC74-6C81C853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5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E4AABE-C9BA-32D7-EB50-B839F46E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4F2979-6A17-A05E-622F-E736A22E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3FFF42-C06A-5B6E-5991-02EE28B5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4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2AEF5-7DED-22E4-1327-1243D2E9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BD446-21B8-CE26-28C4-49990264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7CD8B-AB13-2E9F-DA9A-720328FB9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BA0DF-8FE5-9643-4083-F912F6BC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38CA25-B829-7F51-82D2-1C32F22E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5DE360-4C06-7CBC-AE76-E512555B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52688-F467-6DC8-6B41-4B5D9C14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ADBE2E-9C23-3F09-8FF1-2E0A47826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D02EE8-AB1E-1824-F9B6-A1C1716C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016762-B229-ADC4-80F0-E0D8F56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3B60A-E7A8-6A0B-B7E1-2E4D0FC6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C7DDCF-ADE5-83F3-67FE-BF6E1132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5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F7332-DEB5-B677-7FC4-2DBDC719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2D4839-E015-C0B4-962F-B8E369FEA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1D5B8-3617-4AB1-C2EC-FABFC704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78910-2BEC-56B0-5DDD-9E248BA1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7E530-DFD9-7208-181D-D236AEC0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66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071D3D-81A7-F1E2-0ECA-775AD4D9E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92C8C0-63EE-D920-C9F8-4E6AB3710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488A3-C854-A58E-8ECE-4081AB8C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33D04-6865-4AD2-6F0C-18960D7B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7AB19-324B-4804-CBFA-2DBB6BCF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8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734378" y="2165096"/>
            <a:ext cx="6806565" cy="17109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734378" y="2165096"/>
            <a:ext cx="6806565" cy="17109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734378" y="2165096"/>
            <a:ext cx="6806565" cy="1710944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640513" y="10330180"/>
            <a:ext cx="1739455" cy="184666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AAA1F-F11F-1E19-A848-E78CC4DB7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3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3358" y="976164"/>
            <a:ext cx="5135152" cy="132253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11CB5569-7F0A-FD2F-B1F0-D9E57D10C128}"/>
              </a:ext>
            </a:extLst>
          </p:cNvPr>
          <p:cNvSpPr txBox="1"/>
          <p:nvPr userDrawn="1"/>
        </p:nvSpPr>
        <p:spPr>
          <a:xfrm>
            <a:off x="1251792" y="40009"/>
            <a:ext cx="5029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b="1" dirty="0">
                <a:solidFill>
                  <a:srgbClr val="D4D4D4"/>
                </a:solidFill>
                <a:latin typeface="+mj-lt"/>
                <a:cs typeface="Tahoma"/>
              </a:rPr>
              <a:t>ПРОГРАММА</a:t>
            </a:r>
            <a:endParaRPr sz="6000" b="1" dirty="0">
              <a:solidFill>
                <a:srgbClr val="D4D4D4"/>
              </a:solidFill>
              <a:latin typeface="+mj-lt"/>
              <a:cs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08B93-6D4E-A6FF-2F9A-4C178FCB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EEA289-2B20-8D65-FC44-47CF486B41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4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EE847-A62A-D2DE-6EAE-241613E45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678BA9-5727-4196-8B61-76210ADA8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BD07A-EBF0-C0DB-6728-02819567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F6398-89B7-D2A6-EC2E-883E1663D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C9C02-FABE-F883-FDC6-F9C160EA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2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1D2FF-08A7-D0C3-3628-1586ED8B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12BE15-2CE3-4C1A-2B4C-EEC952050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689EA-E2A2-2128-A8FB-77301FC9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26F607-5BE8-FE3A-5231-61A4CECF2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9D4C8-BB94-A591-F7F9-5720ECA2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3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20510-2784-FDD3-DD2A-C9D5AA3F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DEBF6-3F51-CDF3-A8CC-DB4244198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B7D80-F761-FD1E-D1C1-6FC33296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DCD71-8CD7-5D5F-0596-CFABB4CB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ADA3A4-8D7C-AE8B-E512-D51621CF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8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пля 8">
            <a:extLst>
              <a:ext uri="{FF2B5EF4-FFF2-40B4-BE49-F238E27FC236}">
                <a16:creationId xmlns:a16="http://schemas.microsoft.com/office/drawing/2014/main" id="{75A8B8BA-5977-EA37-1F38-A8EA9DB4F0FD}"/>
              </a:ext>
            </a:extLst>
          </p:cNvPr>
          <p:cNvSpPr/>
          <p:nvPr userDrawn="1"/>
        </p:nvSpPr>
        <p:spPr>
          <a:xfrm rot="5400000">
            <a:off x="6900862" y="10037762"/>
            <a:ext cx="655637" cy="655637"/>
          </a:xfrm>
          <a:prstGeom prst="teardrop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45278" y="1021588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092E2-A5DA-F2A2-1AB5-2C18669DF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84EFC3-D819-F816-6A1C-42BA5124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B81B3-C142-BB68-0266-C4723CCFF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E4296-9204-4D05-B069-0E6A39F8B89E}" type="datetimeFigureOut">
              <a:rPr lang="ru-RU" smtClean="0"/>
              <a:t>15.06.2026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567CE-68E3-A458-041B-582F63857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2516B-A063-A669-9206-E7938B4A0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D6C5A7-9DFE-4CB1-A5E4-0893B7DD2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234f4cb46eaab7a2886817f7fa1240ff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234f4cb46eaab7a2886817f7fa1240ff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234f4cb46eaab7a2886817f7fa1240ff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video.ru/live-87632104_45623920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video.ru/live-87632104_45623920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bbb645fc2357c1fee1fc26ea0301361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bbb645fc2357c1fee1fc26ea03013619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058045dbf4d5acf9298fe806b10263a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058045dbf4d5acf9298fe806b10263a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058045dbf4d5acf9298fe806b10263a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rutube.ru/video/53dfea1cd71dd6a60b70a6f8a3adbb9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f897e32bc7e4c9f0f1a356b27a022605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f897e32bc7e4c9f0f1a356b27a022605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video.ru/live-87632104_45623920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kvideo.ru/live-87632104_45623920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69253abf2a4d7d74022ef32a6823be8a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rutube.ru/video/c63cb916886ce1f6a6a585f65319da1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53dfea1cd71dd6a60b70a6f8a3adbb9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53dfea1cd71dd6a60b70a6f8a3adbb9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d11d60b66c55d52415102f0276c4b06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d11d60b66c55d52415102f0276c4b06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d11d60b66c55d52415102f0276c4b06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234f4cb46eaab7a2886817f7fa1240ff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234f4cb46eaab7a2886817f7fa1240ff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пузырь, вода, сфе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03D419-D558-3F49-A450-0475E5ACC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 t="13156" b="47086"/>
          <a:stretch/>
        </p:blipFill>
        <p:spPr>
          <a:xfrm>
            <a:off x="-42203" y="1596571"/>
            <a:ext cx="7598704" cy="909682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ка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9AD66A-173D-2871-7A7F-5FB18DC57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1"/>
          <a:stretch/>
        </p:blipFill>
        <p:spPr>
          <a:xfrm>
            <a:off x="-46012" y="8808306"/>
            <a:ext cx="7602511" cy="192059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7560309" cy="1596571"/>
          </a:xfrm>
          <a:custGeom>
            <a:avLst/>
            <a:gdLst/>
            <a:ahLst/>
            <a:cxnLst/>
            <a:rect l="l" t="t" r="r" b="b"/>
            <a:pathLst>
              <a:path w="7560309" h="1890395">
                <a:moveTo>
                  <a:pt x="7559992" y="0"/>
                </a:moveTo>
                <a:lnTo>
                  <a:pt x="0" y="0"/>
                </a:lnTo>
                <a:lnTo>
                  <a:pt x="0" y="1890001"/>
                </a:lnTo>
                <a:lnTo>
                  <a:pt x="7559992" y="1890001"/>
                </a:lnTo>
                <a:lnTo>
                  <a:pt x="7559992" y="0"/>
                </a:lnTo>
                <a:close/>
              </a:path>
            </a:pathLst>
          </a:custGeom>
          <a:solidFill>
            <a:srgbClr val="2256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777F0D7-1107-2DC3-4F70-CCD5CBCA865B}"/>
              </a:ext>
            </a:extLst>
          </p:cNvPr>
          <p:cNvSpPr/>
          <p:nvPr/>
        </p:nvSpPr>
        <p:spPr>
          <a:xfrm>
            <a:off x="325436" y="1730298"/>
            <a:ext cx="6905625" cy="8650514"/>
          </a:xfrm>
          <a:prstGeom prst="roundRect">
            <a:avLst>
              <a:gd name="adj" fmla="val 4056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object 2">
            <a:extLst>
              <a:ext uri="{FF2B5EF4-FFF2-40B4-BE49-F238E27FC236}">
                <a16:creationId xmlns:a16="http://schemas.microsoft.com/office/drawing/2014/main" id="{540450E1-44E4-0FCC-C590-2E6FCC6A7CF5}"/>
              </a:ext>
            </a:extLst>
          </p:cNvPr>
          <p:cNvSpPr txBox="1"/>
          <p:nvPr/>
        </p:nvSpPr>
        <p:spPr>
          <a:xfrm>
            <a:off x="1495877" y="3297087"/>
            <a:ext cx="5029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6000" b="1" spc="-75" dirty="0">
                <a:solidFill>
                  <a:srgbClr val="225685"/>
                </a:solidFill>
                <a:latin typeface="+mj-lt"/>
                <a:cs typeface="Tahoma"/>
              </a:rPr>
              <a:t>ПРОГРАММА</a:t>
            </a:r>
            <a:endParaRPr sz="6000" b="1" dirty="0">
              <a:latin typeface="+mj-lt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82E0E-C597-E782-E95A-7AE42E39C6E0}"/>
              </a:ext>
            </a:extLst>
          </p:cNvPr>
          <p:cNvSpPr txBox="1"/>
          <p:nvPr/>
        </p:nvSpPr>
        <p:spPr>
          <a:xfrm>
            <a:off x="1620157" y="9795817"/>
            <a:ext cx="43161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+mn-lt"/>
              </a:rPr>
              <a:t>ФГБУ «Российская академия образования»</a:t>
            </a:r>
          </a:p>
          <a:p>
            <a:pPr algn="ctr"/>
            <a:r>
              <a:rPr lang="ru-RU" sz="1100" dirty="0">
                <a:latin typeface="+mn-lt"/>
              </a:rPr>
              <a:t>г. Москва, Погодинская ул., д. 8,</a:t>
            </a:r>
          </a:p>
          <a:p>
            <a:pPr algn="ctr"/>
            <a:r>
              <a:rPr lang="ru-RU" sz="1100" dirty="0"/>
              <a:t> </a:t>
            </a:r>
            <a:r>
              <a:rPr lang="ru-RU" sz="1100" dirty="0">
                <a:latin typeface="+mn-lt"/>
              </a:rPr>
              <a:t>ФГБНУ «Институт коррекционной педагогики»</a:t>
            </a:r>
            <a:br>
              <a:rPr lang="ru-RU" sz="1100" dirty="0">
                <a:latin typeface="+mn-lt"/>
              </a:rPr>
            </a:br>
            <a:r>
              <a:rPr lang="ru-RU" sz="1100" dirty="0">
                <a:latin typeface="+mn-lt"/>
              </a:rPr>
              <a:t>г. Москва, Погодинская ул., д. 8, корп.1</a:t>
            </a:r>
          </a:p>
          <a:p>
            <a:pPr algn="ctr"/>
            <a:endParaRPr lang="ru-RU" sz="1200" dirty="0">
              <a:latin typeface="+mn-lt"/>
            </a:endParaRPr>
          </a:p>
          <a:p>
            <a:pPr algn="ctr"/>
            <a:endParaRPr lang="ru-RU" sz="1200" dirty="0">
              <a:latin typeface="+mn-lt"/>
            </a:endParaRPr>
          </a:p>
          <a:p>
            <a:pPr algn="ctr"/>
            <a:endParaRPr lang="ru-RU" sz="12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A3F33-312B-22C9-B1D5-0AAC3C13E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3" y="249559"/>
            <a:ext cx="3629465" cy="12132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EF5CF0-3287-DE92-6417-E267F4311D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8" y="512417"/>
            <a:ext cx="2855392" cy="687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D1A7EA-AD66-B353-36D1-EF7FF51C669A}"/>
              </a:ext>
            </a:extLst>
          </p:cNvPr>
          <p:cNvSpPr txBox="1"/>
          <p:nvPr/>
        </p:nvSpPr>
        <p:spPr>
          <a:xfrm>
            <a:off x="789864" y="4268742"/>
            <a:ext cx="5976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A939F"/>
                </a:solidFill>
                <a:effectLst/>
              </a:rPr>
              <a:t>V </a:t>
            </a:r>
            <a:r>
              <a:rPr lang="ru-RU" sz="2200" b="1" dirty="0">
                <a:solidFill>
                  <a:srgbClr val="0A939F"/>
                </a:solidFill>
                <a:effectLst/>
              </a:rPr>
              <a:t>Международная </a:t>
            </a:r>
            <a:br>
              <a:rPr lang="ru-RU" sz="2200" b="1" dirty="0">
                <a:solidFill>
                  <a:srgbClr val="0A939F"/>
                </a:solidFill>
                <a:effectLst/>
              </a:rPr>
            </a:br>
            <a:r>
              <a:rPr lang="ru-RU" sz="2200" b="1" dirty="0">
                <a:solidFill>
                  <a:srgbClr val="0A939F"/>
                </a:solidFill>
                <a:effectLst/>
              </a:rPr>
              <a:t>научно-практическая конференция</a:t>
            </a:r>
            <a:endParaRPr lang="ru-RU" sz="2200" b="1" dirty="0">
              <a:solidFill>
                <a:srgbClr val="0A939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D4357-9619-1591-C409-560E00EE9706}"/>
              </a:ext>
            </a:extLst>
          </p:cNvPr>
          <p:cNvSpPr txBox="1"/>
          <p:nvPr/>
        </p:nvSpPr>
        <p:spPr>
          <a:xfrm>
            <a:off x="627062" y="4914557"/>
            <a:ext cx="6302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solidFill>
                  <a:srgbClr val="013071"/>
                </a:solidFill>
                <a:effectLst/>
              </a:rPr>
              <a:t>Инклюзия </a:t>
            </a:r>
            <a:r>
              <a:rPr lang="en-US" sz="4600" b="1" dirty="0">
                <a:solidFill>
                  <a:srgbClr val="013071"/>
                </a:solidFill>
                <a:effectLst/>
              </a:rPr>
              <a:t>XXI </a:t>
            </a:r>
            <a:r>
              <a:rPr lang="ru-RU" sz="4600" b="1" dirty="0">
                <a:solidFill>
                  <a:srgbClr val="013071"/>
                </a:solidFill>
                <a:effectLst/>
              </a:rPr>
              <a:t>века: </a:t>
            </a:r>
            <a:endParaRPr lang="ru-RU" sz="4600" b="1" dirty="0">
              <a:solidFill>
                <a:srgbClr val="01307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935BC-1DB2-D8F7-F9B9-CD1F6E1C33A1}"/>
              </a:ext>
            </a:extLst>
          </p:cNvPr>
          <p:cNvSpPr txBox="1"/>
          <p:nvPr/>
        </p:nvSpPr>
        <p:spPr>
          <a:xfrm>
            <a:off x="627062" y="5562951"/>
            <a:ext cx="6302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13071"/>
                </a:solidFill>
                <a:effectLst/>
              </a:rPr>
              <a:t>образование лиц с ограниченными возможностями здоровья в цифровую эпоху</a:t>
            </a:r>
            <a:endParaRPr lang="ru-RU" sz="2000" b="1" dirty="0">
              <a:solidFill>
                <a:srgbClr val="01307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039AEB-C35B-D1E5-9C81-89E1CE56D9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3" y="3499216"/>
            <a:ext cx="568327" cy="5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67930"/>
              </p:ext>
            </p:extLst>
          </p:nvPr>
        </p:nvGraphicFramePr>
        <p:xfrm>
          <a:off x="328612" y="2694236"/>
          <a:ext cx="6905626" cy="7445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Круглый стол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Социокультурная интеграция инвалидов в цифровом обществе: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опыт и технологии развития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https://rutube.ru/video/234f4cb46eaab7a2886817f7fa1240ff/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3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конференц- зал 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900" b="0" dirty="0">
                        <a:solidFill>
                          <a:srgbClr val="1F497D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13:15-13:30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463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Модераторы: </a:t>
                      </a:r>
                      <a:endParaRPr lang="ru-RU" sz="1400" dirty="0">
                        <a:solidFill>
                          <a:srgbClr val="64636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Байрамов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Вагиф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Дейрушевич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социологических наук, профессор,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член-корреспондент РАО, заведующий лабораторией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г. Москва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Саитгалиева Гузель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Газимовна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социологических наук, доцент, ведущий аналитик лаборатории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руководитель направления «Инклюзивное образование» УРПВО РАНХИГС,                  г. Москва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Выступления</a:t>
                      </a:r>
                      <a:r>
                        <a:rPr lang="ru-RU" sz="1400" b="1" spc="-45" dirty="0" smtClean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:</a:t>
                      </a:r>
                      <a:endParaRPr lang="ru-RU" sz="1000" b="1" spc="-45" dirty="0">
                        <a:solidFill>
                          <a:srgbClr val="646363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Пискун Ольга Юрьевна,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психологических наук, доцент кафедры коррекционной педагогики и психологии Института детства, руководитель ресурсного центра сопровождения обучающихся 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с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ОВЗ, 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Агавелян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Рубен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Оганесович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психологических наук, профессор кафедры коррекционной педагогики и психологии Института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детства, 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Акиншин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Владимир Александрович,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старший преподаватель кафедры теории и методики дошкольного образования Института детства, тьютор ресурсного центра сопровождения обучающихся с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ОВЗ,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Железнякова Ангелина Юрьевна,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тьютор ресурсного центра сопровождения обучающихся с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ОВЗ, 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Карман Ирина Михайловна,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переводчик русского жестового языка ресурсного центра сопровождения обучающихся с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ОВЗ,                                  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ФГБОУ ВО «Новосибирский государственный педагогический университет»,            г. Новосибирск 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Возможности образовательной и социокультурной интеграции инвалидов в цифровом пространстве вуза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 smtClean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</a:rPr>
                        <a:t>ПЕРЕРЫВ</a:t>
                      </a:r>
                      <a:endParaRPr lang="ru-RU" sz="1400" b="1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69CB-95A4-7E2A-66CA-7805FEF8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31724" y="1814363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5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21469"/>
              </p:ext>
            </p:extLst>
          </p:nvPr>
        </p:nvGraphicFramePr>
        <p:xfrm>
          <a:off x="328612" y="2694236"/>
          <a:ext cx="6905626" cy="7475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Круглый стол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Социокультурная интеграция инвалидов в цифровом обществе: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опыт и технологии развития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https://rutube.ru/video/234f4cb46eaab7a2886817f7fa1240ff/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3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конференц- зал 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Модераторы: 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Байрамов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Вагиф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Дейрушевич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социологических наук, профессор,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член-корреспондент РАО, заведующий лабораторией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г. Москва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Саитгалиева Гузель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Газимовна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социологических наук, доцент, ведущий аналитик лаборатории проблем образования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инвалидов             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и иных лиц с ограниченными возможностями здоровья Центра развития инклюзивного образования ФГБУ «Российская академия образования», руководитель направления «Инклюзивное образование» УРПВО РАНХИГС,                  г. Москва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Выступления</a:t>
                      </a:r>
                      <a:r>
                        <a:rPr lang="ru-RU" sz="1400" b="1" spc="-45" dirty="0" smtClean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:</a:t>
                      </a:r>
                      <a:endParaRPr lang="ru-RU" sz="1400" b="1" spc="-45" dirty="0">
                        <a:solidFill>
                          <a:srgbClr val="646363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Кадыкова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Мария Николаевна,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исторических наук, доцент             с выполнением обязанностей заведующего кафедрой педагогики ГОУ ВО МО «Государственный социально-гуманитарный университет», г. Коломна</a:t>
                      </a:r>
                    </a:p>
                    <a:p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Виртуальное культурное пространство как стимулирующий фактор развития детей с ОВЗ и </a:t>
                      </a:r>
                      <a:r>
                        <a:rPr lang="ru-RU" sz="1200" b="1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инвалидностью</a:t>
                      </a:r>
                    </a:p>
                    <a:p>
                      <a:endParaRPr lang="ru-RU" sz="10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Фоминых Наталья Юрьевна,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профессор РЭУ имени Г.В. Плеханова, ведущий специалист лаборатории проблем образования инвалидов и иных лиц с ограниченными возможностями здоровья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ФГБУ «Российская академия образования», г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. Москва</a:t>
                      </a:r>
                    </a:p>
                    <a:p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Массовый открытый </a:t>
                      </a:r>
                      <a:r>
                        <a:rPr lang="ru-RU" sz="1200" b="1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онлайн-курс</a:t>
                      </a: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, как новая реальность социальной и профессиональной интеграции </a:t>
                      </a:r>
                      <a:r>
                        <a:rPr lang="ru-RU" sz="1200" b="1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инвалидов</a:t>
                      </a:r>
                    </a:p>
                    <a:p>
                      <a:endParaRPr lang="ru-RU" sz="10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Мартынов Борис Викторович,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философских наук, доцент, проректор по корпоративному развитию и </a:t>
                      </a:r>
                      <a:r>
                        <a:rPr lang="ru-RU" sz="1200" b="0" spc="-45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метакомпетенциям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                          ЧОУ ВО «Южный университет (Институт управления, бизнеса и права)» ,                          г. </a:t>
                      </a:r>
                      <a:r>
                        <a:rPr lang="ru-RU" sz="1200" b="0" spc="-45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Ростов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-на-Дону </a:t>
                      </a:r>
                    </a:p>
                    <a:p>
                      <a:r>
                        <a:rPr lang="ru-RU" sz="1200" b="1" spc="-45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Неиммерсивный</a:t>
                      </a: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виртуальный кампус как безбарьерная образовательная среда для лиц с ОВЗ: доказательная модель цифровой инклюзии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69CB-95A4-7E2A-66CA-7805FEF8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31724" y="1814363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60213"/>
              </p:ext>
            </p:extLst>
          </p:nvPr>
        </p:nvGraphicFramePr>
        <p:xfrm>
          <a:off x="328612" y="2694236"/>
          <a:ext cx="6905626" cy="6866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Круглый стол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Социокультурная интеграция инвалидов в цифровом обществе: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опыт и технологии развития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https://rutube.ru/video/234f4cb46eaab7a2886817f7fa1240ff/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3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конференц- зал 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463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Модераторы: </a:t>
                      </a:r>
                      <a:endParaRPr lang="ru-RU" sz="1400" dirty="0">
                        <a:solidFill>
                          <a:srgbClr val="64636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Байрамов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Вагиф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Дейрушевич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социологических наук, профессор,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член-корреспондент РАО, заведующий лабораторией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г. Москва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Саитгалиева Гузель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Газимовна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социологических наук, доцент, ведущий аналитик лаборатории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руководитель направления «Инклюзивное образование» УРПВО РАНХИГС,                  г. Москва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Выступления</a:t>
                      </a:r>
                      <a:r>
                        <a:rPr lang="ru-RU" sz="1400" b="1" spc="-45" dirty="0" smtClean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:</a:t>
                      </a:r>
                      <a:endParaRPr lang="ru-RU" sz="1000" b="1" spc="-45" dirty="0">
                        <a:solidFill>
                          <a:srgbClr val="646363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Червоная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Ирина Викторовна,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старший преподаватель кафедры социальных и гуманитарных наук, психолог Управления по молодежной политике ФГБОУ ВО «Южно-Российский государственный политехнический университет (НПИ) имени М.И. Платова», г. Новочеркасск</a:t>
                      </a:r>
                    </a:p>
                    <a:p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Развитие системы инклюзивного образования в инженерном вузе на примере ФГБОУ ВО ЮРГПУ (НПИ) имени М.И. Платова</a:t>
                      </a:r>
                    </a:p>
                    <a:p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Шарипова Айгуль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Ринатовна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доцент кафедры дизайна ФГБОУ ВО «Башкирский государственный педагогический университет им. М. </a:t>
                      </a:r>
                      <a:r>
                        <a:rPr lang="ru-RU" sz="1200" b="0" spc="-45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Акмуллы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»,   г.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Уфа, Республика Башкортостан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Тактильные иллюстрации в процессе обучения детей с нарушениями зрения</a:t>
                      </a:r>
                    </a:p>
                    <a:p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Обсуждение работы круглого стола</a:t>
                      </a:r>
                    </a:p>
                    <a:p>
                      <a:endParaRPr lang="ru-RU" sz="14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Подведение итогов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69CB-95A4-7E2A-66CA-7805FEF8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31724" y="1814363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81774"/>
              </p:ext>
            </p:extLst>
          </p:nvPr>
        </p:nvGraphicFramePr>
        <p:xfrm>
          <a:off x="328612" y="2694236"/>
          <a:ext cx="6905626" cy="7953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Инновации в образовании лиц с ОВЗ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  <a:hlinkClick r:id="rId3"/>
                        </a:rPr>
                        <a:t>https://vkvideo.ru/live-87632104_456239207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каб.106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ФГБНУ «ИКП»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 </a:t>
                      </a:r>
                    </a:p>
                    <a:p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Вильшанская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Аделя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Дамировна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директор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государственного казенного общеобразовательного учреждения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города Москвы «Школа № 2124 «Центр развития и коррекции», г.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Югова Олеся Вячеславовна,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доцент кафедры логопедии, заведующий Молодежной лабораторией инновационных технологий в персонализированном образовании ФГБОУ ВО «Московский педагогический государственный университет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            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 кафедры логопедии и инклюзивного образования ФГАОУ ВО «Российский университет дружбы народов им. П. Лумумбы», г. Москва</a:t>
                      </a:r>
                    </a:p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 </a:t>
                      </a:r>
                    </a:p>
                    <a:p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Крутякова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Евгения Никитична,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старший научный сотрудник ФГБНУ «Институт коррекционной педагогики»,                    г. Москва 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Коммуникативный подход в контексте современной специальной дидактики обучения детей с НОДА </a:t>
                      </a:r>
                    </a:p>
                    <a:p>
                      <a:endParaRPr lang="ru-RU" sz="10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Вильшанская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Аделя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Дамировна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директор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государственного казенного общеобразовательного учреждения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города Москвы «Школа № 2124 «Центр развития и коррекции», г. Москва;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Поташова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Ирина Иннокентьевна,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методист государственное казенное общеобразовательное учреждение города Москвы «Школа № 2124 «Центр развития и коррекции», г. Москва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Искусственный интеллект в коррекционной педагогике: конструирование визуальной обучающей среды для детей с ТМНР</a:t>
                      </a:r>
                    </a:p>
                    <a:p>
                      <a:endParaRPr lang="ru-RU" sz="10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Югова Олеся Вячеславовна,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доцент кафедры логопедии, заведующий Молодежной лабораторией инновационных технологий в персонализированном образовании ФГБОУ ВО «Московский педагогический государственный университет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 кафедры логопедии и инклюзивного образования ФГАОУ ВО «Российский университет дружбы народов им. П. Лумумбы», г. Москва 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информационно-коммуникационных технологий на различных этапах консультирования семьи ребенка с ОВЗ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14167"/>
              </p:ext>
            </p:extLst>
          </p:nvPr>
        </p:nvGraphicFramePr>
        <p:xfrm>
          <a:off x="328612" y="2694236"/>
          <a:ext cx="6905626" cy="7594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12:00-14:30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0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Инновации в образовании лиц с ОВЗ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  <a:hlinkClick r:id="rId3"/>
                        </a:rPr>
                        <a:t>https://vkvideo.ru/live-87632104_456239207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каб.106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ФГБНУ «ИКП»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0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 </a:t>
                      </a:r>
                    </a:p>
                    <a:p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Вильшанская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Аделя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Дамировна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директор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государственного казенного общеобразовательного учреждения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города Москвы «Школа № 2124 «Центр развития и коррекции», г.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</a:p>
                    <a:p>
                      <a:endParaRPr lang="ru-RU" sz="10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Югова Олеся Вячеславовна,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доцент кафедры логопедии, заведующий Молодежной лабораторией инновационных технологий в персонализированном образовании ФГБОУ ВО «Московский педагогический государственный университет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доцент кафедры логопедии и инклюзивного образования ФГАОУ ВО «Российский университет дружбы народов им. П. Лумумбы», г. Москва</a:t>
                      </a:r>
                    </a:p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endParaRPr lang="ru-RU" sz="1400" b="1" spc="-45" dirty="0" smtClean="0">
                        <a:solidFill>
                          <a:srgbClr val="646363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 smtClean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</a:t>
                      </a: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: </a:t>
                      </a:r>
                    </a:p>
                    <a:p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Радченкова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Светлана Алексеевна,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начальник отдела разработки содержания МЭШ Городского психолого-педагогического центра Департамента образования и науки города Москвы, г. Москва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ресурсов Московской электронной школы (МЭШ)                     в коррекционно-развивающей работе с обучающимися с ограниченными возможностями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здоровья</a:t>
                      </a:r>
                    </a:p>
                    <a:p>
                      <a:endParaRPr lang="ru-RU" sz="10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Змушко Антонина Михайловна,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заведующий кафедрой специальной и инклюзивной педагогики ГУО «Академия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образования»,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Минск, Республика Беларусь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Доступность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образования как ключевое условие реализации принципа инклюзии в образовании Республики Беларусь   </a:t>
                      </a:r>
                      <a:endParaRPr lang="ru-RU" sz="1200" b="1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0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Измайлова Елизавета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Алихановна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 кафедры образовательных технологий в филологии                   ФГБОУ ВО «Российский государственный педагогический университет им. А. И. Герцена», главный редактор научно-практического журнала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Magister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г. Санкт-Петербург 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журнал как платформа доступного знания: стратегия популяризации в области специального образования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4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87030"/>
              </p:ext>
            </p:extLst>
          </p:nvPr>
        </p:nvGraphicFramePr>
        <p:xfrm>
          <a:off x="328612" y="2694236"/>
          <a:ext cx="6905626" cy="6431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Инклюзивный маяк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https://rutube.ru/video/bbb645fc2357c1fee1fc26ea03013619/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онлайн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 </a:t>
                      </a:r>
                    </a:p>
                    <a:p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Дружинина Лилия Александровна,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заведующий кафедрой специальной педагогики, психологии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и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предметных методик ФГБОУ ВО «Южно-Уральский государственный гуманитарно-педагогический университет», г.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Челябинск,</a:t>
                      </a: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Осипова Лариса Борисовна,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ФГБОУ ВО «Южно-Уральский государственный гуманитарно-педагогический университет», г. Челябинск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Современные образовательные технологии для обучающихся                              с тяжелыми нарушениями зрения</a:t>
                      </a:r>
                    </a:p>
                    <a:p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Ушакова Лариса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Евгеньевна, заместитель директора по учебно-воспитательной работе,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Краевое государственное бюджетное общеобразовательное учреждение, реализующее адаптированные основные </a:t>
                      </a:r>
                      <a:r>
                        <a:rPr lang="ru-RU" sz="120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общеобразовательные программы</a:t>
                      </a:r>
                      <a:r>
                        <a:rPr lang="ru-RU" sz="1200" baseline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20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3»,</a:t>
                      </a:r>
                    </a:p>
                    <a:p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 . Комсомольск-на-Амуре,  Хабаровский край</a:t>
                      </a:r>
                    </a:p>
                    <a:p>
                      <a:pPr marL="0"/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профессионального обучения лиц с интеллектуальными нарушениями: от профориентации до трудоустройства</a:t>
                      </a:r>
                    </a:p>
                    <a:p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spc="-45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Андрусёва</a:t>
                      </a: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Ирина Владимировна,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старший научный сотрудник,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Якубова Фериде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Рустемовна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сотрудник,  </a:t>
                      </a:r>
                      <a:endParaRPr lang="ru-RU" sz="120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Завьялова Анастасия Александровна, </a:t>
                      </a:r>
                      <a:r>
                        <a:rPr lang="ru-RU" sz="11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младший научный сотрудник,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Симферопольский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центр РАО ГБОУ ВО РК «Крымский инженерно-педагогический университет имени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Февзи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Якубова»,                           г. Симферополь, Республика Крым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Сопровождение детей с ограниченными возможностями здоровья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разных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нозологических и возрастных категорий в образовательных организациях Республики Крым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563523"/>
              </p:ext>
            </p:extLst>
          </p:nvPr>
        </p:nvGraphicFramePr>
        <p:xfrm>
          <a:off x="328612" y="2694236"/>
          <a:ext cx="6905626" cy="6962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Инклюзивный маяк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https://rutube.ru/video/bbb645fc2357c1fee1fc26ea03013619/</a:t>
                      </a:r>
                      <a:endParaRPr lang="ru-RU" sz="14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онлайн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 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Абакумова Наталия Николаевна,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доцент факультета психологии ФГАОУ ВО «Национальный исследовательский Томский государственный университет», глава редакции «Общая педагогика» журнала Вестник ТГУ (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WoS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г. Томск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Вызовы цифровой эпохи и стратегии построения инклюзивной среды: сравнительный анализ международных моделей подготовки педагогов художественного образования для детей с ОВЗ </a:t>
                      </a:r>
                    </a:p>
                    <a:p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Ерёменко </a:t>
                      </a: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Наталия Геннадиевна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заведующий курсами русского языка Российского центра науки и культуры, г. Афины,                         Представительство Федерального агентства по делам Содружества Независимых Государств, соотечественников, проживающих за рубежом, и по международному гуманитарному сотрудничеству (Россотрудничество) в Греческой Республике    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Психолингвистические и аксиологические аспекты обучения русскому языку как иностранному обучающихся с особыми образовательными потребностями в цифровую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эпоху</a:t>
                      </a:r>
                    </a:p>
                    <a:p>
                      <a:endParaRPr lang="ru-RU" sz="1400" b="1" spc="-45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Чжан </a:t>
                      </a:r>
                      <a:r>
                        <a:rPr lang="ru-RU" sz="1400" b="1" spc="-45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Чанвэй</a:t>
                      </a: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b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аспирант ФГАОУ ВО «Уральский федеральный университет имени</a:t>
                      </a:r>
                      <a:r>
                        <a:rPr lang="ru-RU" sz="1200" b="0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первого Президента России Б.Н. Ельцина»</a:t>
                      </a:r>
                      <a:r>
                        <a:rPr lang="ru-RU" sz="1200" b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                      г. Екатеринбург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Онлайн-образование как инструмент двойной инклюзии: новые возможности для обучения и трудоустройства лиц с ОВЗ: анализ и предложения на основе китайской модели онлайн-обучения «1-на-1»</a:t>
                      </a:r>
                    </a:p>
                    <a:p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spc="-45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6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</a:rPr>
                        <a:t>ПЕРЕРЫВ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932487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spc="-45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793809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87704"/>
              </p:ext>
            </p:extLst>
          </p:nvPr>
        </p:nvGraphicFramePr>
        <p:xfrm>
          <a:off x="328612" y="2694236"/>
          <a:ext cx="6905626" cy="6805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Подготовка кадров в условиях цифровой трансформации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https://rutube.ru/video/058045dbf4d5acf9298fe806b10263ae/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лофт-холл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</a:t>
                      </a:r>
                    </a:p>
                    <a:p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Алмазова Анна Алексеевна,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директор Института детства, заведующий кафедрой логопедии ФГБОУ ВО «Московский педагогический государственный университет», г. Москва 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Яковлева Ирина Михайловна,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профессор, начальник департамента социально-психологических технологий и коррекционно-развивающих методик института психологии и комплексной реабилитации ГАОУ ВО «Московский городской педагогический университет», г. Москва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Алмазова Анна Алексеевна,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директор Института детства, заведующий кафедрой логопедии ФГБОУ ВО «Московский педагогический государственный университет», г.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Москва,</a:t>
                      </a: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Васильева Дарья Евгеньевна,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Института детства, старший преподаватель кафедры дошкольной дефектологии им. В.И Селиверстова, ФГБОУ ВО «Московский педагогический государственный университет», г. Москва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дефектологов к решению профессиональных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                     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цифровой образовательной среде</a:t>
                      </a:r>
                    </a:p>
                    <a:p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Яковлева Ирина Михайловна,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профессор, начальник департамента социально-психологических технологий и коррекционно-развивающих методик института психологии и комплексной реабилитации ГАОУ ВО «Московский городской педагогический университет», г. Москва 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педагогов для инклюзивного образования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             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ОВЗ: проблемы и перспективы</a:t>
                      </a:r>
                    </a:p>
                    <a:p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8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67735"/>
              </p:ext>
            </p:extLst>
          </p:nvPr>
        </p:nvGraphicFramePr>
        <p:xfrm>
          <a:off x="328612" y="2694236"/>
          <a:ext cx="6905626" cy="7323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Подготовка кадров в условиях цифровой трансформации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https://rutube.ru/video/058045dbf4d5acf9298fe806b10263ae/</a:t>
                      </a:r>
                      <a:endParaRPr lang="ru-RU" sz="14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лофт-холл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</a:t>
                      </a:r>
                    </a:p>
                    <a:p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Алмазова Анна Алексеевна,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директор Института детства, заведующий кафедрой логопедии ФГБОУ ВО «Московский педагогический государственный университет», г. Москва 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Яковлева Ирина Михайловна,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профессор, начальник департамента социально-психологических технологий и коррекционно-развивающих методик института психологии и комплексной реабилитации ГАОУ ВО «Московский городской педагогический университет», г. Москва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Гриншкун Вадим Валерьевич,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академик РАО, научный руководитель лаборатории развития цифровой образовательной среды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развития образования ФГБУ «Российская академия образования», г. Москва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Унификация и интеграция цифровых ресурсов в рамках развития информационной образовательной среды </a:t>
                      </a:r>
                    </a:p>
                    <a:p>
                      <a:endParaRPr lang="ru-RU" sz="1400" b="1" spc="-45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Васильева Виктория Сергеевна,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декан факультета дошкольного, начального и коррекционного образования ФГБОУ ВО «Южно-Уральский государственный гуманитарно-педагогический университет», г. Челябинск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ресурсы в подготовке будущих дефектологов к междисциплинарному сопровождению детей раннего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возраста</a:t>
                      </a:r>
                    </a:p>
                    <a:p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Ерёменко Светлана Геннадиевна</a:t>
                      </a:r>
                      <a:r>
                        <a:rPr lang="ru-RU" sz="18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лингвист, преподаватель РКИ, Институт межкультурных отношений, г. </a:t>
                      </a:r>
                      <a:r>
                        <a:rPr lang="ru-RU" sz="1200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Патры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Греция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преподавания русского языка как иностранного обучающемуся с расстройством аутистического спектра на уровне             В2 в цифровой образовательной среде </a:t>
                      </a:r>
                    </a:p>
                    <a:p>
                      <a:endParaRPr lang="ru-RU" sz="1400" b="1" spc="-45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4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63940"/>
              </p:ext>
            </p:extLst>
          </p:nvPr>
        </p:nvGraphicFramePr>
        <p:xfrm>
          <a:off x="328612" y="2694236"/>
          <a:ext cx="6905626" cy="7099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Подготовка кадров в условиях цифровой трансформации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https://rutube.ru/video/058045dbf4d5acf9298fe806b10263ae/</a:t>
                      </a:r>
                      <a:endParaRPr lang="ru-RU" sz="14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лофт-холл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</a:t>
                      </a:r>
                    </a:p>
                    <a:p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Алмазова Анна Алексеевна,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директор Института детства, заведующий кафедрой логопедии ФГБОУ ВО «Московский педагогический государственный университет», г. Москва 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Яковлева Ирина Михайловна,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профессор, начальник департамента социально-психологических технологий и коррекционно-развивающих методик института психологии и комплексной реабилитации ГАОУ ВО «Московский городской педагогический университет», г. Москва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</a:t>
                      </a:r>
                      <a:r>
                        <a:rPr lang="ru-RU" sz="1400" b="1" spc="-45" dirty="0" smtClean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:</a:t>
                      </a: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Оринина Лариса Владимировна,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начальник сектора по работе с иностранными партнёрами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и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академической мобильностью МО ТНУ, доцент кафедры русского языка для нефилологических факультетов Таджикского национального университета, член Профессиональной психотерапевтической Лиги РФ, г. Душанбе, Республика Таджикистан</a:t>
                      </a:r>
                    </a:p>
                    <a:p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возможностей нейропсихологии при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работе                           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обучающимися с ОВЗ в контексте обеспечения безопасности образовательной системы Таджикистана</a:t>
                      </a:r>
                    </a:p>
                    <a:p>
                      <a:endParaRPr lang="ru-RU" sz="1400" b="1" spc="-45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Лапп</a:t>
                      </a: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Елена Александровна,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старший научный сотрудник лаборатории образования и комплексной </a:t>
                      </a:r>
                      <a:r>
                        <a:rPr lang="ru-RU" sz="1200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лиц с нарушениями опорно-двигательного аппарата и множественными нарушениями развития ФГБНУ «Институт коррекционной педагогики», г. Москва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Концептуальные положения специальной дидактики школьного образования детей с ЗПР: основная трактовка и перспективные направления развития</a:t>
                      </a:r>
                    </a:p>
                    <a:p>
                      <a:endParaRPr lang="ru-RU" sz="1400" b="1" spc="-45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79898"/>
              </p:ext>
            </p:extLst>
          </p:nvPr>
        </p:nvGraphicFramePr>
        <p:xfrm>
          <a:off x="328612" y="2694236"/>
          <a:ext cx="6905626" cy="6267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09:00-10:00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этаж, холл</a:t>
                      </a:r>
                      <a:br>
                        <a:rPr lang="ru-RU" sz="1200" b="0" dirty="0">
                          <a:solidFill>
                            <a:srgbClr val="1F497D"/>
                          </a:solidFill>
                        </a:rPr>
                      </a:br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 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Регистрация участников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:00-10: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Церемония торжественного открытия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4"/>
                        </a:rPr>
                        <a:t>https://rutube.ru/video/53dfea1cd71dd6a60b70a6f8a3adbb97/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3705308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2"/>
                          </a:solidFill>
                        </a:rPr>
                        <a:t>8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/>
                          </a:solidFill>
                        </a:rPr>
                        <a:t>конференц-зал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2"/>
                          </a:solidFill>
                        </a:rPr>
                        <a:t>РАО</a:t>
                      </a:r>
                    </a:p>
                    <a:p>
                      <a:endParaRPr lang="ru-RU" sz="1400" b="0" dirty="0">
                        <a:solidFill>
                          <a:srgbClr val="015782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Васильева Ольга Юрьевна,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исторических наук, профессор, академик РАО, президент ФГБУ «Российская академия образования»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Онищенко Геннадий Григорьевич,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медицинских наук, профессор, академик РАН, заместитель президента ФГБУ «Российская академия образования»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Смолин Олег Николаевич,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философских наук, профессор, академик РАО, первый заместитель председателя Комитета Государственной Думы по науке и высшему образованию, научный руководитель лаборатории проблем образования инвалидов и иных лиц с ограниченными возможностями здоровья РАО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Фальковская Лариса Павловна,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психологических наук, почетный работник общего образования Российской Федерации, директор Департамента государственной политики в сфере защиты прав детей Министерства просвещения Российской Федерации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Галактионова Елена Владимировна,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директор Департамента по многостороннему гуманитарному сотрудничеству и культурным связям, ответственный секретарь Комиссии Российской Федерации по делам ЮНЕСКО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Шевцов Павел Анатольевич,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политических наук, доктор экономических наук, заместитель руководителя Федерального агентства по делам Содружества Независимых Государств, соотечественников, проживающих за рубежом, и по международному гуманитарному сотрудничеству (Россотрудничество)</a:t>
                      </a: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41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89902"/>
              </p:ext>
            </p:extLst>
          </p:nvPr>
        </p:nvGraphicFramePr>
        <p:xfrm>
          <a:off x="328612" y="2694236"/>
          <a:ext cx="6905626" cy="7668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Векторы развития специального и инклюзивного образования детей с ОВЗ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https://rutube.ru/video/f897e32bc7e4c9f0f1a356b27a022605/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7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зал 709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Голубчикова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Анастасия Валентиновна,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технических наук, заведующий лабораторией технологий и средств психолого-педагогической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ФГБНУ «Институт коррекционной педагогики», г. Москва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Боженкова Ксения Алексеевна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кандидат</a:t>
                      </a:r>
                      <a:r>
                        <a:rPr lang="ru-RU" sz="1200" baseline="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психологических </a:t>
                      </a:r>
                      <a:r>
                        <a:rPr lang="ru-RU" sz="1200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ведущий аналитик Центра развития инклюзивного образования ФГБУ «Российская академия образования», старший научный сотрудник лаборатории технологий и средств психолого-педагогической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ФГБНУ «Институт коррекционной педагогики»,</a:t>
                      </a:r>
                      <a:r>
                        <a:rPr lang="ru-RU" sz="1200" baseline="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 Москва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</a:t>
                      </a:r>
                    </a:p>
                    <a:p>
                      <a:pPr marL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Кондаков Александр Михайлович,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    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член-корреспондент РАО, генеральный директор ООО «Мобильное Электронное Образование», г. Москва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Медиа- и ИИ-грамотность как условие равных возможностей: ценностно-смысловые и социокультурные аспекты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endParaRPr lang="ru-RU" sz="11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Феклистова Светлана Николаевна,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профессор, профессор кафедры коррекционно-развивающих технологий Белорусского государственного педагогического университета имени Максима Танка,</a:t>
                      </a:r>
                      <a:r>
                        <a:rPr lang="ru-RU" sz="1200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Минск, Республика Беларусь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инструментов цифровой дидактики в комплексной реабилитации детей с нарушением слуха после высокотехнологичного хирургического лечения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endParaRPr lang="ru-RU" sz="11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Григорьев Сергей Георгиевич,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технических наук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                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член-корреспондент РАО, профессор, профессор департамента информатики, управления и технологий ГАОУ ВО «Московский городской педагогический университет», г. Москва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 доклада уточняется</a:t>
                      </a:r>
                    </a:p>
                    <a:p>
                      <a:endParaRPr lang="ru-RU" sz="1400" b="1" spc="-45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3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562791"/>
              </p:ext>
            </p:extLst>
          </p:nvPr>
        </p:nvGraphicFramePr>
        <p:xfrm>
          <a:off x="328612" y="2347695"/>
          <a:ext cx="6905626" cy="8374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4607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89664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Векторы развития специального и инклюзивного образования детей с ОВЗ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https://rutube.ru/video/f897e32bc7e4c9f0f1a356b27a022605/</a:t>
                      </a:r>
                      <a:endParaRPr lang="ru-RU" sz="14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710298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7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зал 709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Голубчикова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Анастасия Валентиновна,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технических наук, заведующий лабораторией технологий и средств психолого-педагогической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ФГБНУ «Институт коррекционной педагогики», г. Москва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Боженкова Ксения Алексеевна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кандидат</a:t>
                      </a:r>
                      <a:r>
                        <a:rPr lang="ru-RU" sz="1200" baseline="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психологических </a:t>
                      </a:r>
                      <a:r>
                        <a:rPr lang="ru-RU" sz="1200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ведущий аналитик Центра развития инклюзивного образования ФГБУ «Российская академия образования», старший научный сотрудник лаборатории технологий и средств психолого-педагогической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ФГБНУ «Институт коррекционной педагогики»,</a:t>
                      </a:r>
                      <a:r>
                        <a:rPr lang="ru-RU" sz="1200" baseline="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г. Москва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endParaRPr lang="ru-RU" sz="11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lnSpc>
                          <a:spcPct val="9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Асоян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Лилит Антоновна,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исторических наук, доцент кафедры управления, Международный научно-образовательный центр Национальной академии наук Республики Армения, г. Ереван, Республика Армения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лиц с ограниченными возможностями здоровья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в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цифровую эпоху – опыт Армении </a:t>
                      </a:r>
                    </a:p>
                    <a:p>
                      <a:pPr marL="0">
                        <a:spcBef>
                          <a:spcPts val="400"/>
                        </a:spcBef>
                      </a:pPr>
                      <a:endParaRPr lang="ru-RU" sz="10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Денисова Ольга Александровна,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профессор, заведующий кафедрой дефектологического образования, директор РУМЦ СЗФО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ЧГУ, г. Череповец, </a:t>
                      </a: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Леханова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Ольга Леонидовна,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 кафедры дефектологического образования, заместитель директора РУМЦ СЗФО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ЧГУ, Череповецкий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университет,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г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Череповец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Инновационные</a:t>
                      </a:r>
                      <a:r>
                        <a:rPr lang="ru-RU" sz="1200" b="1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цифровые технологии в определении траектории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образования лиц с ОВЗ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инвалидностью</a:t>
                      </a:r>
                    </a:p>
                    <a:p>
                      <a:endParaRPr lang="ru-RU" sz="1000" b="1" spc="-45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Кузьмичева Татьяна Викторовна</a:t>
                      </a:r>
                      <a:r>
                        <a:rPr lang="ru-RU" sz="16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доктор педагогических наук, директор Психолого-педагогического института ФГАОУ «Мурманский арктический университет», г. Мурманск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Тенденции развития образования детей с ОВЗ в Мурманской области</a:t>
                      </a: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3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23552"/>
              </p:ext>
            </p:extLst>
          </p:nvPr>
        </p:nvGraphicFramePr>
        <p:xfrm>
          <a:off x="328612" y="2694236"/>
          <a:ext cx="6905626" cy="7550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endParaRPr lang="ru-RU" sz="1400" b="1" spc="-45" dirty="0">
                        <a:solidFill>
                          <a:srgbClr val="1F497D"/>
                        </a:solidFill>
                        <a:latin typeface="+mn-lt"/>
                        <a:cs typeface="Tahoma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Цифровые технологии в образование лиц с ОВЗ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  <a:hlinkClick r:id="rId3"/>
                        </a:rPr>
                        <a:t>https://vkvideo.ru/live-87632104_456239207</a:t>
                      </a: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этаж,</a:t>
                      </a:r>
                    </a:p>
                    <a:p>
                      <a:pPr algn="ctr"/>
                      <a:r>
                        <a:rPr lang="ru-RU" sz="1200" b="0" dirty="0" err="1">
                          <a:solidFill>
                            <a:srgbClr val="1F497D"/>
                          </a:solidFill>
                        </a:rPr>
                        <a:t>каб</a:t>
                      </a:r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. 106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ФГБНУ «ИКП»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Беликова Анастасия Игоревна,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по общим вопросам, научный сотрудник ФГБНУ «Институт коррекционной педагогики», г. Москва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Лапп</a:t>
                      </a: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Елена Александровна,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старший научный сотрудник лаборатории образования и комплексной </a:t>
                      </a:r>
                      <a:r>
                        <a:rPr lang="ru-RU" sz="1200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лиц с нарушениями опорно-двигательного аппарата                 и множественными нарушениями развития ФГБНУ «Институт коррекционной педагогики», г. Москва </a:t>
                      </a:r>
                      <a:endParaRPr lang="ru-RU" sz="120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</a:t>
                      </a:r>
                      <a:r>
                        <a:rPr lang="ru-RU" sz="1400" b="1" spc="-45" dirty="0" smtClean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:</a:t>
                      </a:r>
                    </a:p>
                    <a:p>
                      <a:pPr marL="0" algn="l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Беликова Анастасия Игоревна,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по общим вопросам, научный сотрудник ФГБНУ «Институт коррекционной педагогики», г. Москва</a:t>
                      </a:r>
                    </a:p>
                    <a:p>
                      <a:pPr marL="0" algn="l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Современные цифровые инструменты ИКП в системе специального образования </a:t>
                      </a: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Вечканова Ирина Геннадьевна,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доцент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старший инженер-исследователь Научного центра когнитивных исследований АНОО НТУ «Сириус», старший научный сотрудник лаборатории образования и комплексной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обучающихся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с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ЗПР, ФГБНУ «Институт коррекционной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педагогики»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200" baseline="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Москва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игровой деятельности у дошкольников с ЗПР в различных образовательных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средах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Петрова Екатерина Александровна,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руководитель федеральной инновационной площадки, ГБОУ школа № 25 Петроградского района г.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Санкт-Петербурга,</a:t>
                      </a: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Петрова Анна Борисовна,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директор ГБОУ школа № 25 Петроградского района г. Санкт-Петербурга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трудового воспитания обучающихся с ТМНР: преемственность от трудового обучения к сопровождаемой трудовой деятельности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и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социальной занятости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528853"/>
              </p:ext>
            </p:extLst>
          </p:nvPr>
        </p:nvGraphicFramePr>
        <p:xfrm>
          <a:off x="328612" y="2694236"/>
          <a:ext cx="6905626" cy="7373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endParaRPr lang="ru-RU" sz="1400" b="1" spc="-45" dirty="0">
                        <a:solidFill>
                          <a:srgbClr val="1F497D"/>
                        </a:solidFill>
                        <a:latin typeface="+mn-lt"/>
                        <a:cs typeface="Tahoma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Цифровые технологии в образование лиц с ОВЗ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  <a:hlinkClick r:id="rId3"/>
                        </a:rPr>
                        <a:t>https://vkvideo.ru/live-87632104_456239207</a:t>
                      </a: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этаж,</a:t>
                      </a:r>
                    </a:p>
                    <a:p>
                      <a:pPr algn="ctr"/>
                      <a:r>
                        <a:rPr lang="ru-RU" sz="1200" b="0" dirty="0" err="1">
                          <a:solidFill>
                            <a:srgbClr val="1F497D"/>
                          </a:solidFill>
                        </a:rPr>
                        <a:t>каб</a:t>
                      </a:r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. 106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ФГБНУ «ИКП»</a:t>
                      </a:r>
                    </a:p>
                    <a:p>
                      <a:pPr algn="ctr"/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Модераторы: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Беликова Анастасия Игоревна,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по общим вопросам, научный сотрудник ФГБНУ «Институт коррекционной педагогики», г. Москва</a:t>
                      </a: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Лапп Елена Александровна,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доцент, старший научный сотрудник лаборатории образования и комплексной </a:t>
                      </a:r>
                      <a:r>
                        <a:rPr lang="ru-RU" sz="1200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лиц с нарушениями опорно-двигательного аппарата                 и множественными нарушениями развития ФГБНУ «Институт коррекционной педагогики», г. Москва </a:t>
                      </a:r>
                    </a:p>
                    <a:p>
                      <a:pPr marL="0">
                        <a:spcBef>
                          <a:spcPts val="400"/>
                        </a:spcBef>
                      </a:pPr>
                      <a:endParaRPr lang="ru-RU" sz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lnSpc>
                          <a:spcPct val="94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Горностаев Игорь Сергеевич,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ведущий методист отдела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апробации         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методического сопровождения ООО «Мобильное электронное образование», г. Москва 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цифровых инструментов определения готовности к школьному обучению в работе с детьми с особыми образовательными потребностями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Любимов Алексей Алексеевич,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педагогических наук, руководитель проекта департамента цифрового бизнеса ВТБ (ПАО), специалист по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accessibility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тифлопедагог, г. Москва 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Цифровая образовательная среда как условие самостоятельной деятельности обучающихся с ОВЗ: от адаптации технологий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к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проектированию вариативного образовательного пространства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Свисткова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Валерия Васильевна,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младший научный сотрудник лаборатории образования и комплексной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абилитации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лиц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с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нарушениями опорно-двигательного аппарата и множественными нарушениями развития ФГБНУ «Институт коррекционной педагогики»,                          г. Москва </a:t>
                      </a:r>
                    </a:p>
                    <a:p>
                      <a:pPr marL="0">
                        <a:spcBef>
                          <a:spcPts val="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Анимационный контент как инструмент развития социально-бытовых навыков у детей с выраженными интеллектуальными нарушениями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659ED7-279B-0FF3-5F58-ED12C95B0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07003" y="1772376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37363"/>
              </p:ext>
            </p:extLst>
          </p:nvPr>
        </p:nvGraphicFramePr>
        <p:xfrm>
          <a:off x="328612" y="2472856"/>
          <a:ext cx="6905626" cy="8142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27797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6639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Секция</a:t>
                      </a: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Педагогическая мастерская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https://rutube.ru/video/69253abf2a4d7d74022ef32a6823be8a/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528669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онлайн трансляция 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9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Спикеры: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Романенко Анна Николаевна,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учитель-логопед,                                          МБДОУ детский сад № 25, г. Белгород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Гражданско-патриотическое воспитание дошкольников с нарушениями опорно-двигательного аппарата </a:t>
                      </a:r>
                      <a:endParaRPr lang="ru-RU" sz="1200" b="1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Григорьева Светлана Владимировна,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по УВР, учитель-дефектолог, МБОУ СОШ № 3, г. Сургут, ХМАО-Югра 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Стратегическая модель развития инклюзивного образования в условиях цифровой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трансформации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Астафьева 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Дарья Вячеславовна,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студентка 3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курса,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подготовки 44.03.03 Специальное (дефектологическое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образование,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профиль Логопедия, Мордовский государственный педагогический университет имени М. Е. </a:t>
                      </a:r>
                      <a:r>
                        <a:rPr lang="ru-RU" sz="1200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Евсевьева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г. Саранск </a:t>
                      </a:r>
                      <a:endParaRPr lang="ru-RU" sz="120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 учителя-логопеда с родителями посредством </a:t>
                      </a: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чат-бота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Зубрилкина</a:t>
                      </a: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Евгения Сергеевна, </a:t>
                      </a:r>
                      <a:r>
                        <a:rPr lang="ru-RU" sz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директора по учебно-воспитательной работе, учитель ГБОУ СОШ № 1 «Образовательный центр» имени 21 армии Вооруженных сил СССР», Самарская область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Рука в руке» – инклюзивное </a:t>
                      </a:r>
                      <a:r>
                        <a:rPr lang="ru-RU" sz="1200" b="1" dirty="0" err="1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волонтёрство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как инструмент создания инклюзивной образовательной среды </a:t>
                      </a:r>
                      <a:endParaRPr lang="ru-RU" sz="1200" b="1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Чувилова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ahoma"/>
                        </a:rPr>
                        <a:t>Екатерина Георгиевна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педагог-психолог, ГБОУ СО «Нижнетагильская школа № 1», г. Нижний Тагил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познавательной активности обучающихся с нарушением интеллекта посредством использования интерактивного оборудования  кабинета психолога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  <a:tr h="47591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6:30-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6:45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 РАО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400"/>
                        </a:spcBef>
                      </a:pPr>
                      <a:r>
                        <a:rPr lang="ru-RU" sz="1200" b="1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КОФЕ-ПАУЗА</a:t>
                      </a: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400"/>
                        </a:spcBef>
                      </a:pP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6127615"/>
                  </a:ext>
                </a:extLst>
              </a:tr>
              <a:tr h="63426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6:45-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7:00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</a:t>
                      </a:r>
                    </a:p>
                    <a:p>
                      <a:pPr algn="ctr"/>
                      <a:r>
                        <a:rPr lang="ru-RU" sz="1200" b="0" dirty="0" err="1">
                          <a:solidFill>
                            <a:srgbClr val="1F497D"/>
                          </a:solidFill>
                        </a:rPr>
                        <a:t>лофт</a:t>
                      </a:r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- холл 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400"/>
                        </a:spcBef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ПОДВЕДЕНИЕ ИТОГОВ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4"/>
                        </a:rPr>
                        <a:t>https://rutube.ru/video/c63cb916886ce1f6a6a585f65319da1b/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124700"/>
                  </a:ext>
                </a:extLst>
              </a:tr>
              <a:tr h="70320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7:30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1 этаж </a:t>
                      </a:r>
                      <a:r>
                        <a:rPr lang="ru-RU" sz="1200" b="0" dirty="0" err="1">
                          <a:solidFill>
                            <a:srgbClr val="1F497D"/>
                          </a:solidFill>
                        </a:rPr>
                        <a:t>лофт</a:t>
                      </a:r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-холл 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400"/>
                        </a:spcBef>
                      </a:pPr>
                      <a:r>
                        <a:rPr lang="ru-RU" sz="12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СВОБОДНАЯ ПРОФЕССИОНАЛЬНАЯ ДИСКУССИЯ </a:t>
                      </a:r>
                      <a:endParaRPr lang="ru-RU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6743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7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92503"/>
              </p:ext>
            </p:extLst>
          </p:nvPr>
        </p:nvGraphicFramePr>
        <p:xfrm>
          <a:off x="328612" y="2694236"/>
          <a:ext cx="6905626" cy="7963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1:45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Пленарное заседание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Образование лиц с ограниченными возможностями здоровья                в Российской Федерации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https://rutube.ru/video/53dfea1cd71dd6a60b70a6f8a3adbb97/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8 этаж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конференц-зал</a:t>
                      </a:r>
                      <a:br>
                        <a:rPr lang="ru-RU" sz="1200" b="0" dirty="0">
                          <a:solidFill>
                            <a:srgbClr val="1F497D"/>
                          </a:solidFill>
                        </a:rPr>
                      </a:br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ahoma"/>
                        </a:rPr>
                        <a:t>Модераторы: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Басюк Виктор Стефанович,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психологических наук, академик РАО,  вице-президент ФГБУ «Российская академия образования», г. Москва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Лазуренко Светлана Борисовна,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          академик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РАО,  руководитель Центра развития инклюзивного образования                               ФГБУ «Российская академия образования», г.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Москва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ahoma"/>
                        </a:rPr>
                        <a:t>Доклады</a:t>
                      </a:r>
                      <a:r>
                        <a:rPr lang="ru-RU" sz="1400" b="1" spc="-45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ahoma"/>
                        </a:rPr>
                        <a:t>: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endParaRPr lang="ru-RU" sz="1200" b="1" spc="-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Басюк Виктор Стефанович,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психологических наук, академик РАО, вице-президент ФГБУ «Российская академия образования», г.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Москва,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 smtClean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Лазуренко Светлана Борисовна,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          академик РАО,  руководитель Центра развития инклюзивного образования                               ФГБУ «Российская академия образования», г. Москва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Современное</a:t>
                      </a:r>
                      <a:r>
                        <a:rPr lang="ru-RU" sz="1200" b="1" spc="-45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научное знание в развитии системы образования детей с ОВЗ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Апросимова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 Светлана Ивановна,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медицинских наук, заместитель директора ФГАУ «НМИЦ здоровья детей» Минздрава России           по организационно-методической работе, г. Москва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Точки роста в вопросах сохранения детского </a:t>
                      </a:r>
                      <a:r>
                        <a:rPr lang="ru-RU" sz="1200" b="1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здоровья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Соловьева Татьяна Александровна,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             член-корреспондент РАО, директор ФГБНУ «Институт коррекционной педагогики», г. Москва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Научно-методическое проектирование непрерывного образовательного маршрута обучающегося с </a:t>
                      </a:r>
                      <a:r>
                        <a:rPr lang="ru-RU" sz="1200" b="1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ОВЗ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Амелина Наталья Георгиевна,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педагогических наук, старший национальный специалист по проектам в области образования, руководитель отдела профессионального развития педагогов и сетевого взаимодействия, ИИТО ЮНЕСКО, г. Москва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Использование искусственного интеллекта и цифровых </a:t>
                      </a:r>
                      <a:r>
                        <a:rPr lang="ru-RU" sz="1200" b="1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технологий                        </a:t>
                      </a: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для обучения детей с аутизмом и СДВГ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endParaRPr lang="ru-RU" sz="1400" b="1" spc="-45" dirty="0">
                        <a:solidFill>
                          <a:srgbClr val="1F497D"/>
                        </a:solidFill>
                        <a:latin typeface="+mn-lt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08564"/>
              </p:ext>
            </p:extLst>
          </p:nvPr>
        </p:nvGraphicFramePr>
        <p:xfrm>
          <a:off x="328612" y="2694237"/>
          <a:ext cx="6905626" cy="6677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438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18188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1936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85247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1:45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Пленарное заседание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Образование лиц с ограниченными возможностями здоровья в Российской Федерации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https://rutube.ru/video/53dfea1cd71dd6a60b70a6f8a3adbb97/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551125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8 этаж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конференц-зал</a:t>
                      </a:r>
                      <a:br>
                        <a:rPr lang="ru-RU" sz="1200" b="0" dirty="0">
                          <a:solidFill>
                            <a:srgbClr val="1F497D"/>
                          </a:solidFill>
                        </a:rPr>
                      </a:br>
                      <a:r>
                        <a:rPr lang="ru-RU" sz="1200" b="0" dirty="0" smtClean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endParaRPr lang="ru-RU" sz="1200" b="0" dirty="0" smtClean="0">
                        <a:solidFill>
                          <a:srgbClr val="1F497D"/>
                        </a:solidFill>
                      </a:endParaRPr>
                    </a:p>
                    <a:p>
                      <a:pPr marL="0" algn="ctr"/>
                      <a:r>
                        <a:rPr lang="ru-RU" sz="1400" b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11:45-12:00</a:t>
                      </a:r>
                      <a:endParaRPr lang="ru-RU" sz="14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E5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ahoma"/>
                        </a:rPr>
                        <a:t>Модераторы: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Басюк Виктор Стефанович,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психологических наук, академик РАО,  вице-президент ФГБУ «Российская академия образования», г. Москва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Лазуренко Светлана Борисовна,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          академик РАО, руководитель Центра развития инклюзивного образования  ФГБУ «Российская академия образования», г. Москва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ahoma"/>
                        </a:rPr>
                        <a:t>Доклады</a:t>
                      </a:r>
                      <a:r>
                        <a:rPr lang="ru-RU" sz="1400" b="1" spc="-45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ahoma"/>
                        </a:rPr>
                        <a:t>: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endParaRPr lang="ru-RU" sz="1200" b="1" spc="-4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Симонова Мария Александровна,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исторических наук,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          кандидат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педагогических наук, директор учебно-научного института сравнительной образовательной политики Российского университета дружбы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народов</a:t>
                      </a:r>
                      <a:r>
                        <a:rPr lang="ru-RU" sz="1200" b="0" spc="-45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им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. Патриса Лумумбы, заведующий лабораторией координации                               и мониторинга диссертационных исследований по педагогическим                                и психологическим наукам РАО, г. Москва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Нормативно-правовые основы современного инклюзивного образования: российский и зарубежный опыт </a:t>
                      </a:r>
                      <a:endParaRPr lang="ru-RU" sz="1200" b="1" spc="-45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Байрамов Вагиф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Дейрушевич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социологических наук, профессор,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член-корреспондент РАО, заведующий лабораторией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г. Москва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Основные направления деятельности инновационных площадок в профессиональном образовании лиц с инвалидностью</a:t>
                      </a:r>
                    </a:p>
                    <a:p>
                      <a:pPr algn="l">
                        <a:spcBef>
                          <a:spcPts val="570"/>
                        </a:spcBef>
                      </a:pPr>
                      <a:endParaRPr lang="ru-RU" sz="1400" b="1" spc="-45" dirty="0" smtClean="0">
                        <a:solidFill>
                          <a:srgbClr val="1F497D"/>
                        </a:solidFill>
                        <a:latin typeface="+mn-lt"/>
                        <a:cs typeface="Tahoma"/>
                      </a:endParaRP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ru-RU" sz="1400" b="1" spc="-45" dirty="0" smtClean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ПЕРЕРЫВ</a:t>
                      </a:r>
                      <a:endParaRPr lang="ru-RU" sz="1400" b="1" spc="-45" dirty="0">
                        <a:solidFill>
                          <a:srgbClr val="1F497D"/>
                        </a:solidFill>
                        <a:latin typeface="+mn-lt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67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35014"/>
              </p:ext>
            </p:extLst>
          </p:nvPr>
        </p:nvGraphicFramePr>
        <p:xfrm>
          <a:off x="328612" y="2694236"/>
          <a:ext cx="6905626" cy="7343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Круглый стол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Образование детей со специальными потребностями в России и Китае: состояние и перспективы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https://rutube.ru/video/d11d60b66c55d52415102f0276c4b060/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7 этаж,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зал 709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 круглого стола </a:t>
                      </a:r>
                    </a:p>
                    <a:p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 с российской стороны: 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Садовникова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Жанна Витальевна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, доктор педагогических наук, профессор РАО, заместитель президента ФГБУ «Российская академия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образования,</a:t>
                      </a:r>
                      <a:r>
                        <a:rPr lang="ru-RU" sz="1200" b="0" spc="-45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г. Москва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570"/>
                        </a:spcBef>
                      </a:pP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/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 с китайской стороны:</a:t>
                      </a:r>
                    </a:p>
                    <a:p>
                      <a:pPr marL="0" algn="l">
                        <a:spcBef>
                          <a:spcPts val="30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Сяоцян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заместитель президента Китайской национальной академии наук об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образовании</a:t>
                      </a:r>
                    </a:p>
                    <a:p>
                      <a:pPr marL="0" algn="l">
                        <a:spcBef>
                          <a:spcPts val="300"/>
                        </a:spcBef>
                      </a:pPr>
                      <a:endParaRPr lang="ru-RU" sz="1200" b="1" dirty="0">
                        <a:solidFill>
                          <a:srgbClr val="64636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>
                        <a:spcBef>
                          <a:spcPts val="400"/>
                        </a:spcBef>
                      </a:pPr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Приветственные слова: 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Юнчжи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президент Китайской национальной академии наук об образовании 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Васильева Ольга Юрьевна,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исторических наук, профессор, академик РАО, президент ФГБУ «Российская академия образования» 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 с российской стороны: </a:t>
                      </a:r>
                      <a:endParaRPr lang="ru-RU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Садовникова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Жанна Витальевна,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профессор РАО, заместитель президента ФГБУ «Российская академия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образования,</a:t>
                      </a:r>
                      <a:r>
                        <a:rPr lang="ru-RU" sz="1200" b="0" spc="-45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г. Москва</a:t>
                      </a:r>
                      <a:endParaRPr lang="ru-RU" sz="1200" b="0" spc="-45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/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 с китайской стороны: </a:t>
                      </a:r>
                      <a:endParaRPr lang="ru-RU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Цин Лин,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начальник отдела международного сотрудничества и обменов Китайской национальной академии наук </a:t>
                      </a:r>
                      <a:b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</a:b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об образовании</a:t>
                      </a:r>
                    </a:p>
                    <a:p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570"/>
                        </a:spcBef>
                      </a:pP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69CB-95A4-7E2A-66CA-7805FEF8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31724" y="1814363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0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122915"/>
              </p:ext>
            </p:extLst>
          </p:nvPr>
        </p:nvGraphicFramePr>
        <p:xfrm>
          <a:off x="328612" y="2694236"/>
          <a:ext cx="6905626" cy="76891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Круглый стол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Образование детей со специальными потребностями в России и Китае: состояние и перспективы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https://rutube.ru/video/d11d60b66c55d52415102f0276c4b060/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7 этаж,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зал 709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1" dirty="0">
                          <a:solidFill>
                            <a:srgbClr val="6463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Выступления:</a:t>
                      </a:r>
                      <a:endParaRPr lang="ru-RU" sz="1600" b="1" dirty="0">
                        <a:solidFill>
                          <a:srgbClr val="64636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spcBef>
                          <a:spcPts val="60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Филатова Юлия Олеговна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                                    член-корреспондент РАО, заведующий лабораторией развития высшего специального (дефектологического) образования Центра развития инклюзивного образования ФГБУ «Российская академия образования»,                        г.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Москва,</a:t>
                      </a:r>
                      <a:endParaRPr lang="ru-RU" sz="14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Лазуренко Светлана Борисовна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академик РАО, руководитель Центра развития инклюзивного образования  ФГБУ «Российская академия образования», г. Москва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Перспективы развития специального и инклюзивного образования в условиях информатизации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Дэн Мэн,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директор Института инклюзивного образования Восточно-Китайского педагогического университета, профессор второго ранга, лауреат программы поддержки выдающихся молодых специалистов Министерства образования Китая, приглашённый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профессор                               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по программе «Река Янцзы» Министерства образования Китая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От инвалидности к каждому: перспективы развития специального образования в Китае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300"/>
                        </a:spcBef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Голубчикова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Анастасия Валентиновна,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технических наук, заведующий лабораторией технологий и средств психолого-педагогической </a:t>
                      </a:r>
                      <a:r>
                        <a:rPr lang="ru-RU" sz="1200" b="0" spc="-45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абилитации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ФГБНУ «Институт коррекционной педагогики», г. Москва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Цифровая трансформация пространственно-предметного компонента образовательной среды для детей с ОВЗ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30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Чжан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директор Института психологии и специального образования Китайской национальной академии наук об образовании, главный редактор журнала «Специальное образование Китая», доктор психологических наук  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Исследование перспектив и приоритетных направлений развития специального образования Китая в контексте построения образовательной державы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69CB-95A4-7E2A-66CA-7805FEF8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31724" y="1814363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53203"/>
              </p:ext>
            </p:extLst>
          </p:nvPr>
        </p:nvGraphicFramePr>
        <p:xfrm>
          <a:off x="328612" y="2532887"/>
          <a:ext cx="6905626" cy="8204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09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86793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Круглый стол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Образование детей со специальными потребностями в России и Китае: состояние и перспективы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https://rutube.ru/video/d11d60b66c55d52415102f0276c4b060/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668409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7 этаж,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зал 709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400" b="1" dirty="0">
                          <a:solidFill>
                            <a:srgbClr val="6463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Выступления:</a:t>
                      </a:r>
                    </a:p>
                    <a:p>
                      <a:pPr marL="0" algn="l">
                        <a:spcBef>
                          <a:spcPts val="60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Уклонская Дарья Викторовна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доцент, ведущий научный сотрудник лаборатории образования и комплексной </a:t>
                      </a:r>
                      <a:r>
                        <a:rPr lang="ru-RU" sz="1200" b="0" spc="-45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абилитации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детей с нарушениями речи ФГБНУ «Институт коррекционной педагогики», профессор СПТКМ ГАОУ ВО МГПУ, г. Москва  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Программное обеспечение логопедической работы в комплексной реабилитации лиц с речевыми расстройствами на современном этапе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0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300"/>
                        </a:spcBef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Чжао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Сяохун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заместитель директора Института психологии                                     и специального образования Китайской национальной академии наук                     об образовании, профессор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Типичный опыт и перспективы развития    профессионального образования для лиц с ограниченными возможностями здоровья в Китае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Кобрина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Лариса Михайловна,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профессор, проректор по образовательной деятельности                                 ФГБОУ ВО «Российский государственный педагогический университет                 имени А.И. Герцена», г. Санкт-Петербург 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Цифровые технологии в системе подготовки дефектологических кадров и психолого-педагогического сопровождения студентов с ОВЗ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0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Сицзе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доцент Института психологии и специального образования Китайской национальной академии наук об образовании 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Создание и совершенствование системы школ специального образования в </a:t>
                      </a:r>
                      <a:r>
                        <a:rPr lang="ru-RU" sz="1200" b="1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Китае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0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30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Алехина Светлана Владимировна,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психологических наук, директор Федерального центра ФГБОУ ВО «Московский государственный психолого-педагогический университет». г. Москва  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Базовая модель инклюзивной образовательной организации в России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endParaRPr lang="ru-RU" sz="10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300"/>
                        </a:spcBef>
                      </a:pP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Фэн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Яцзин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доцент Института психологии и специального образования Китайской национальной академии наук об образовании</a:t>
                      </a:r>
                    </a:p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Локальная практика, инновационное развитие и перспективы инклюзивного образования в Китае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  <a:tr h="306095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7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spcBef>
                          <a:spcPts val="0"/>
                        </a:spcBef>
                      </a:pPr>
                      <a:r>
                        <a:rPr lang="ru-RU" sz="14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Обсуждения</a:t>
                      </a: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69CB-95A4-7E2A-66CA-7805FEF8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31724" y="1814363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7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44402"/>
              </p:ext>
            </p:extLst>
          </p:nvPr>
        </p:nvGraphicFramePr>
        <p:xfrm>
          <a:off x="328612" y="2694236"/>
          <a:ext cx="6905626" cy="7628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Круглый стол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Социокультурная интеграция инвалидов в цифровом обществе: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опыт и технологии развития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https://rutube.ru/video/234f4cb46eaab7a2886817f7fa1240ff/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3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конференц- зал 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6463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Модераторы: </a:t>
                      </a:r>
                      <a:endParaRPr lang="ru-RU" sz="1400" dirty="0">
                        <a:solidFill>
                          <a:srgbClr val="64636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Байрамов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Вагиф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Дейрушевич</a:t>
                      </a:r>
                      <a:r>
                        <a:rPr lang="ru-RU" sz="16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социологических наук, профессор, член-корреспондент РАО, заведующий лабораторией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г. Москва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Саитгалиева Гузель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Газимовна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социологических наук, доцент, ведущий аналитик лаборатории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руководитель направления «Инклюзивное образование» УРПВО РАНХИГС,                  г. Москва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dirty="0">
                          <a:solidFill>
                            <a:srgbClr val="6463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Приветственное слово: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Смолин Олег Николаевич,</a:t>
                      </a:r>
                      <a:r>
                        <a:rPr lang="ru-RU" sz="14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философских наук, профессор, академик РАО</a:t>
                      </a:r>
                      <a:r>
                        <a:rPr lang="ru-RU" sz="14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,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первый заместитель председателя Комитета Государственной Думы по науке и высшему образованию,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научный руководитель лаборатории проблем образования инвалидов и иных лиц с ограниченными возможностями здоровья РАО, г. Москва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Байрамов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Вагиф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Дейрушевич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социологических наук, профессор, член-корреспондент РАО,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заведующий лабораторией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 г.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Москва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Выступления: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Пахомова Елена Алексеевна,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профессор, ректор ФГБОУ ВО «Российская государственная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специализированная академия искусств»,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г. </a:t>
                      </a:r>
                      <a:r>
                        <a:rPr lang="ru-RU" sz="1200" b="0" spc="-45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Москва,</a:t>
                      </a:r>
                      <a:endParaRPr lang="ru-RU" sz="1200" b="0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Санников Всеволод Васильевич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, руководитель Центра прототипирования ФГБОУ ВО «Российская государственная специализированная академия искусств», г. Москва</a:t>
                      </a:r>
                    </a:p>
                    <a:p>
                      <a:pPr marL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Цифровая доступная среда для будущего поколения Альфа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69CB-95A4-7E2A-66CA-7805FEF8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31724" y="1814363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60D239-1357-C35F-E5CF-51E021D9FD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D3A04CC-1268-F85A-E1B2-D2A6AA6A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11286"/>
              </p:ext>
            </p:extLst>
          </p:nvPr>
        </p:nvGraphicFramePr>
        <p:xfrm>
          <a:off x="328612" y="2694236"/>
          <a:ext cx="6905626" cy="7440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8157">
                  <a:extLst>
                    <a:ext uri="{9D8B030D-6E8A-4147-A177-3AD203B41FA5}">
                      <a16:colId xmlns:a16="http://schemas.microsoft.com/office/drawing/2014/main" val="2082735539"/>
                    </a:ext>
                  </a:extLst>
                </a:gridCol>
                <a:gridCol w="5827469">
                  <a:extLst>
                    <a:ext uri="{9D8B030D-6E8A-4147-A177-3AD203B41FA5}">
                      <a16:colId xmlns:a16="http://schemas.microsoft.com/office/drawing/2014/main" val="1672925193"/>
                    </a:ext>
                  </a:extLst>
                </a:gridCol>
              </a:tblGrid>
              <a:tr h="3061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ВРЕМЯ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18 ИЮНЯ 202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</a:rPr>
                        <a:t>6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</a:rPr>
                        <a:t> ГОДА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7552082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2:00-</a:t>
                      </a:r>
                      <a:r>
                        <a:rPr lang="en-US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4:30</a:t>
                      </a:r>
                      <a:endParaRPr lang="ru-RU" sz="1400" b="0" dirty="0">
                        <a:solidFill>
                          <a:srgbClr val="1F497D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Круглый стол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Социокультурная интеграция инвалидов в цифровом обществе: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45" dirty="0">
                          <a:solidFill>
                            <a:srgbClr val="1F497D"/>
                          </a:solidFill>
                          <a:latin typeface="+mn-lt"/>
                          <a:cs typeface="Tahoma"/>
                        </a:rPr>
                        <a:t>опыт и технологии развития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-45" dirty="0">
                          <a:solidFill>
                            <a:srgbClr val="1F497D"/>
                          </a:solidFill>
                          <a:latin typeface="+mn-lt"/>
                          <a:ea typeface="+mn-ea"/>
                          <a:cs typeface="Tahoma"/>
                          <a:hlinkClick r:id="rId3"/>
                        </a:rPr>
                        <a:t>https://rutube.ru/video/234f4cb46eaab7a2886817f7fa1240ff/</a:t>
                      </a:r>
                      <a:endParaRPr lang="ru-RU" sz="1200" b="0" spc="-45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Tahoma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2186136"/>
                  </a:ext>
                </a:extLst>
              </a:tr>
              <a:tr h="30618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3 этаж,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конференц- зал  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rgbClr val="1F497D"/>
                          </a:solidFill>
                        </a:rPr>
                        <a:t>РАО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463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Модераторы: </a:t>
                      </a:r>
                      <a:endParaRPr lang="ru-RU" sz="1400" dirty="0">
                        <a:solidFill>
                          <a:srgbClr val="64636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Байрамов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Вагиф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 </a:t>
                      </a:r>
                      <a:r>
                        <a:rPr lang="ru-RU" sz="1400" b="1" spc="-45" dirty="0" err="1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Дейрушевич</a:t>
                      </a:r>
                      <a:r>
                        <a:rPr lang="ru-RU" sz="1400" b="1" spc="-45" dirty="0">
                          <a:solidFill>
                            <a:srgbClr val="C00000"/>
                          </a:solidFill>
                          <a:latin typeface="+mn-lt"/>
                          <a:cs typeface="Tahoma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социологических наук, профессор,</a:t>
                      </a:r>
                      <a:r>
                        <a:rPr lang="ru-RU" sz="1200" b="0" spc="-45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член-корреспондент РАО, заведующий лабораторией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г. Москва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Саитгалиева Гузель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Газимовна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социологических наук, доцент, ведущий аналитик лаборатории проблем образования инвалидов и иных лиц с ограниченными возможностями здоровья Центра развития инклюзивного образования ФГБУ «Российская академия образования», руководитель направления «Инклюзивное образование» УРПВО РАНХИГС,                  г. Москва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r>
                        <a:rPr lang="ru-RU" sz="1400" b="1" spc="-45" dirty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Выступления</a:t>
                      </a:r>
                      <a:r>
                        <a:rPr lang="ru-RU" sz="1400" b="1" spc="-45" dirty="0" smtClean="0">
                          <a:solidFill>
                            <a:srgbClr val="646363"/>
                          </a:solidFill>
                          <a:latin typeface="+mn-lt"/>
                          <a:ea typeface="+mn-ea"/>
                          <a:cs typeface="Tahoma"/>
                        </a:rPr>
                        <a:t>:</a:t>
                      </a:r>
                    </a:p>
                    <a:p>
                      <a:pPr marL="0" algn="l">
                        <a:spcBef>
                          <a:spcPts val="570"/>
                        </a:spcBef>
                      </a:pPr>
                      <a:endParaRPr lang="ru-RU" sz="1000" b="1" spc="-45" dirty="0">
                        <a:solidFill>
                          <a:srgbClr val="646363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Никодимов Игорь Юрьевич,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юридических наук, профессор кафедры гуманитарных дисциплин ФГБОУ ВО «Российская государственная специализированная академия искусств», г. Москва</a:t>
                      </a:r>
                    </a:p>
                    <a:p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Влияние искусственного интеллекта на современное </a:t>
                      </a:r>
                      <a:r>
                        <a:rPr lang="ru-RU" sz="1200" b="1" spc="-45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правопонимание</a:t>
                      </a:r>
                      <a:endParaRPr lang="ru-RU" sz="12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endParaRPr lang="ru-RU" sz="1000" b="1" spc="-45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Tahoma"/>
                      </a:endParaRPr>
                    </a:p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Тимохина Татьяна Васильевна,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доктор педагогических наук, профессор кафедры теории и методики начального и дошкольного образования Государственного образовательного учреждения высшего образования Московской области «Государственный гуманитарно-технологический университет», г. Орехово-Зуево</a:t>
                      </a:r>
                    </a:p>
                    <a:p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Инклюзивно ориентированное образование: условия эффективного развития</a:t>
                      </a:r>
                    </a:p>
                    <a:p>
                      <a:pPr>
                        <a:spcBef>
                          <a:spcPts val="400"/>
                        </a:spcBef>
                      </a:pPr>
                      <a:endParaRPr lang="ru-RU" sz="1000" b="1" spc="-45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Tahoma"/>
                      </a:endParaRPr>
                    </a:p>
                    <a:p>
                      <a:pPr>
                        <a:spcBef>
                          <a:spcPts val="400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Симакова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Оксана Сергеевна, </a:t>
                      </a:r>
                      <a:r>
                        <a:rPr lang="ru-RU" sz="1200" b="0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кандидат педагогических наук, начальник управления комплексного развития инклюзивного образования, ФГБОУ ВО «Пензенский государственный университет», г. Пенза</a:t>
                      </a:r>
                    </a:p>
                    <a:p>
                      <a:r>
                        <a:rPr lang="ru-RU" sz="1200" b="1" spc="-45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Tahoma"/>
                        </a:rPr>
                        <a:t>Некоторые аспекты подготовки преподавателей к работе в инклюзивной среде вуза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102415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7469CB-95A4-7E2A-66CA-7805FEF8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31724" y="1814363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9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5152</Words>
  <Application>Microsoft Office PowerPoint</Application>
  <PresentationFormat>Произвольный</PresentationFormat>
  <Paragraphs>633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Century Gothic</vt:lpstr>
      <vt:lpstr>Tahoma</vt:lpstr>
      <vt:lpstr>Office Theme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Лазуренко Светлана Борисовна</cp:lastModifiedBy>
  <cp:revision>339</cp:revision>
  <dcterms:created xsi:type="dcterms:W3CDTF">2024-06-06T12:29:12Z</dcterms:created>
  <dcterms:modified xsi:type="dcterms:W3CDTF">2026-06-15T11:13:58Z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2024-06-06T00:00:00Z</vt:filetime>
  </property>
  <property fmtid="{D5CDD505-2E9C-101B-9397-08002B2CF9AE}" pid="5" name="Producer">
    <vt:lpwstr>Adobe PDF Library 15.0</vt:lpwstr>
  </property>
</Properties>
</file>