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28"/>
  </p:notesMasterIdLst>
  <p:sldIdLst>
    <p:sldId id="966" r:id="rId3"/>
    <p:sldId id="506" r:id="rId4"/>
    <p:sldId id="955" r:id="rId5"/>
    <p:sldId id="941" r:id="rId6"/>
    <p:sldId id="973" r:id="rId7"/>
    <p:sldId id="942" r:id="rId8"/>
    <p:sldId id="957" r:id="rId9"/>
    <p:sldId id="949" r:id="rId10"/>
    <p:sldId id="959" r:id="rId11"/>
    <p:sldId id="950" r:id="rId12"/>
    <p:sldId id="961" r:id="rId13"/>
    <p:sldId id="951" r:id="rId14"/>
    <p:sldId id="953" r:id="rId15"/>
    <p:sldId id="944" r:id="rId16"/>
    <p:sldId id="965" r:id="rId17"/>
    <p:sldId id="952" r:id="rId18"/>
    <p:sldId id="962" r:id="rId19"/>
    <p:sldId id="963" r:id="rId20"/>
    <p:sldId id="945" r:id="rId21"/>
    <p:sldId id="943" r:id="rId22"/>
    <p:sldId id="969" r:id="rId23"/>
    <p:sldId id="970" r:id="rId24"/>
    <p:sldId id="971" r:id="rId25"/>
    <p:sldId id="946" r:id="rId26"/>
    <p:sldId id="947" r:id="rId27"/>
  </p:sldIdLst>
  <p:sldSz cx="12192000" cy="6858000"/>
  <p:notesSz cx="6718300" cy="9855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208" userDrawn="1">
          <p15:clr>
            <a:srgbClr val="A4A3A4"/>
          </p15:clr>
        </p15:guide>
        <p15:guide id="4" orient="horz" pos="2795" userDrawn="1">
          <p15:clr>
            <a:srgbClr val="A4A3A4"/>
          </p15:clr>
        </p15:guide>
        <p15:guide id="5" orient="horz" pos="4130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824" userDrawn="1">
          <p15:clr>
            <a:srgbClr val="A4A3A4"/>
          </p15:clr>
        </p15:guide>
        <p15:guide id="8" pos="2502" userDrawn="1">
          <p15:clr>
            <a:srgbClr val="A4A3A4"/>
          </p15:clr>
        </p15:guide>
        <p15:guide id="9" pos="3931" userDrawn="1">
          <p15:clr>
            <a:srgbClr val="A4A3A4"/>
          </p15:clr>
        </p15:guide>
        <p15:guide id="10" pos="4475" userDrawn="1">
          <p15:clr>
            <a:srgbClr val="A4A3A4"/>
          </p15:clr>
        </p15:guide>
        <p15:guide id="12" pos="5745" userDrawn="1">
          <p15:clr>
            <a:srgbClr val="A4A3A4"/>
          </p15:clr>
        </p15:guide>
        <p15:guide id="13" pos="2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DFB"/>
    <a:srgbClr val="294790"/>
    <a:srgbClr val="003366"/>
    <a:srgbClr val="F13F83"/>
    <a:srgbClr val="F92356"/>
    <a:srgbClr val="D2DA7A"/>
    <a:srgbClr val="FF9999"/>
    <a:srgbClr val="FF99CC"/>
    <a:srgbClr val="345DAE"/>
    <a:srgbClr val="955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3" autoAdjust="0"/>
    <p:restoredTop sz="94374" autoAdjust="0"/>
  </p:normalViewPr>
  <p:slideViewPr>
    <p:cSldViewPr snapToGrid="0">
      <p:cViewPr varScale="1">
        <p:scale>
          <a:sx n="55" d="100"/>
          <a:sy n="55" d="100"/>
        </p:scale>
        <p:origin x="682" y="53"/>
      </p:cViewPr>
      <p:guideLst>
        <p:guide orient="horz" pos="680"/>
        <p:guide pos="7469"/>
        <p:guide pos="208"/>
        <p:guide orient="horz" pos="2795"/>
        <p:guide orient="horz" pos="4130"/>
        <p:guide orient="horz" pos="2296"/>
        <p:guide pos="824"/>
        <p:guide pos="2502"/>
        <p:guide pos="3931"/>
        <p:guide pos="4475"/>
        <p:guide pos="5745"/>
        <p:guide pos="2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C17CD-ABF9-4D4B-85D6-DCE0E63B780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7A44-E492-4ECE-8C32-233884A97507}">
      <dgm:prSet phldrT="[Текст]" custT="1"/>
      <dgm:spPr>
        <a:solidFill>
          <a:srgbClr val="92D050"/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chemeClr val="tx1"/>
              </a:solidFill>
            </a:rPr>
            <a:t>Образовательная организация имеет право выбора профиля обучения. Профиль трудового обучения может быть реализован исходя из эффективности профессионально-трудовой подготовки, условий и концентрации усилий специалистов на повышение уровня социализации обучающихся с умственной отсталостью.</a:t>
          </a:r>
          <a:endParaRPr lang="ru-RU" sz="2400" b="1" dirty="0">
            <a:solidFill>
              <a:schemeClr val="tx1"/>
            </a:solidFill>
          </a:endParaRPr>
        </a:p>
      </dgm:t>
    </dgm:pt>
    <dgm:pt modelId="{52787EC0-7FAE-4BA9-8FC9-61B639ABDB29}" type="sibTrans" cxnId="{E9B01B2C-A9F0-4875-B2BD-8F62B25E9D5D}">
      <dgm:prSet/>
      <dgm:spPr/>
      <dgm:t>
        <a:bodyPr/>
        <a:lstStyle/>
        <a:p>
          <a:endParaRPr lang="ru-RU"/>
        </a:p>
      </dgm:t>
    </dgm:pt>
    <dgm:pt modelId="{5961D433-140F-43A2-BA5B-3DF1AD232BD3}" type="parTrans" cxnId="{E9B01B2C-A9F0-4875-B2BD-8F62B25E9D5D}">
      <dgm:prSet/>
      <dgm:spPr/>
      <dgm:t>
        <a:bodyPr/>
        <a:lstStyle/>
        <a:p>
          <a:endParaRPr lang="ru-RU"/>
        </a:p>
      </dgm:t>
    </dgm:pt>
    <dgm:pt modelId="{B2837305-B1B9-4DC9-A8DD-ECF3B08270C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b="1" dirty="0" err="1" smtClean="0">
              <a:solidFill>
                <a:schemeClr val="tx1"/>
              </a:solidFill>
            </a:rPr>
            <a:t>ПрАООП</a:t>
          </a:r>
          <a:r>
            <a:rPr lang="ru-RU" b="1" dirty="0" smtClean="0">
              <a:solidFill>
                <a:schemeClr val="tx1"/>
              </a:solidFill>
            </a:rPr>
            <a:t> не указывает содержание профилей. Разработка и апробация программного обеспечения профессионально-трудовой подготовки обучающихся с умственной отсталостью  осуществляется образовательной организацией.</a:t>
          </a:r>
          <a:endParaRPr lang="ru-RU" b="1" dirty="0">
            <a:solidFill>
              <a:schemeClr val="tx1"/>
            </a:solidFill>
          </a:endParaRPr>
        </a:p>
      </dgm:t>
    </dgm:pt>
    <dgm:pt modelId="{E0B3EA41-F37B-4DA2-8491-388C1A73CDE4}" type="parTrans" cxnId="{CBA74D82-59FC-4048-AF65-8ED5B67E2B18}">
      <dgm:prSet/>
      <dgm:spPr/>
      <dgm:t>
        <a:bodyPr/>
        <a:lstStyle/>
        <a:p>
          <a:endParaRPr lang="ru-RU"/>
        </a:p>
      </dgm:t>
    </dgm:pt>
    <dgm:pt modelId="{09717B9D-4F4E-47B5-BE4E-E6D078408CA7}" type="sibTrans" cxnId="{CBA74D82-59FC-4048-AF65-8ED5B67E2B18}">
      <dgm:prSet/>
      <dgm:spPr/>
      <dgm:t>
        <a:bodyPr/>
        <a:lstStyle/>
        <a:p>
          <a:endParaRPr lang="ru-RU"/>
        </a:p>
      </dgm:t>
    </dgm:pt>
    <dgm:pt modelId="{803BDE66-F79A-4474-9B30-EAAEA2A6ED98}">
      <dgm:prSet phldrT="[Текст]" custT="1"/>
      <dgm:spPr>
        <a:solidFill>
          <a:srgbClr val="E2F777"/>
        </a:solidFill>
      </dgm:spPr>
      <dgm:t>
        <a:bodyPr/>
        <a:lstStyle/>
        <a:p>
          <a:pPr marL="0" indent="0" algn="just"/>
          <a:r>
            <a:rPr lang="ru-RU" sz="2400" b="1" dirty="0" smtClean="0">
              <a:solidFill>
                <a:schemeClr val="tx1"/>
              </a:solidFill>
            </a:rPr>
            <a:t>Определяют примерный перечень профилей трудовой подготовки: столярное дело, слесарное дело, переплетно-картонажное дело, швейное дело, сельскохозяйственный труд, младший обслуживающий персонал, цветоводство и декоративное садоводство.</a:t>
          </a:r>
          <a:endParaRPr lang="ru-RU" sz="2400" b="1" dirty="0">
            <a:solidFill>
              <a:schemeClr val="tx1"/>
            </a:solidFill>
          </a:endParaRPr>
        </a:p>
      </dgm:t>
    </dgm:pt>
    <dgm:pt modelId="{88B737A8-F24A-4269-A73C-BD0D3E3F95F1}" type="sibTrans" cxnId="{A2DB7C11-B39B-4527-9AF8-D6713BBCFEF5}">
      <dgm:prSet/>
      <dgm:spPr/>
      <dgm:t>
        <a:bodyPr/>
        <a:lstStyle/>
        <a:p>
          <a:endParaRPr lang="ru-RU"/>
        </a:p>
      </dgm:t>
    </dgm:pt>
    <dgm:pt modelId="{679A2C61-00CD-449B-ABA4-3E01D4083B95}" type="parTrans" cxnId="{A2DB7C11-B39B-4527-9AF8-D6713BBCFEF5}">
      <dgm:prSet/>
      <dgm:spPr/>
      <dgm:t>
        <a:bodyPr/>
        <a:lstStyle/>
        <a:p>
          <a:endParaRPr lang="ru-RU"/>
        </a:p>
      </dgm:t>
    </dgm:pt>
    <dgm:pt modelId="{54A772E0-FBDD-450C-BC7C-60D60C7024BD}" type="pres">
      <dgm:prSet presAssocID="{DAEC17CD-ABF9-4D4B-85D6-DCE0E63B78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E974A-7DCC-4C24-A8C0-F11C420720CF}" type="pres">
      <dgm:prSet presAssocID="{803BDE66-F79A-4474-9B30-EAAEA2A6ED98}" presName="comp" presStyleCnt="0"/>
      <dgm:spPr/>
    </dgm:pt>
    <dgm:pt modelId="{E7AAFA4F-A047-43A8-B5F1-2F350D37A2A2}" type="pres">
      <dgm:prSet presAssocID="{803BDE66-F79A-4474-9B30-EAAEA2A6ED98}" presName="box" presStyleLbl="node1" presStyleIdx="0" presStyleCnt="3"/>
      <dgm:spPr/>
      <dgm:t>
        <a:bodyPr/>
        <a:lstStyle/>
        <a:p>
          <a:endParaRPr lang="ru-RU"/>
        </a:p>
      </dgm:t>
    </dgm:pt>
    <dgm:pt modelId="{3DE78FFB-C2BB-40AD-AFF0-FF30F462969E}" type="pres">
      <dgm:prSet presAssocID="{803BDE66-F79A-4474-9B30-EAAEA2A6ED98}" presName="img" presStyleLbl="fgImgPlace1" presStyleIdx="0" presStyleCnt="3" custScaleX="75677" custScaleY="113675" custLinFactNeighborX="-5124" custLinFactNeighborY="16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6FBC58-ED78-4D9E-94D0-D67FC1A70AE4}" type="pres">
      <dgm:prSet presAssocID="{803BDE66-F79A-4474-9B30-EAAEA2A6ED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B393-137D-4C5F-88F8-4429EC03EA9C}" type="pres">
      <dgm:prSet presAssocID="{88B737A8-F24A-4269-A73C-BD0D3E3F95F1}" presName="spacer" presStyleCnt="0"/>
      <dgm:spPr/>
    </dgm:pt>
    <dgm:pt modelId="{127BCD42-D927-4339-87FE-24A23C7B72EC}" type="pres">
      <dgm:prSet presAssocID="{E5957A44-E492-4ECE-8C32-233884A97507}" presName="comp" presStyleCnt="0"/>
      <dgm:spPr/>
    </dgm:pt>
    <dgm:pt modelId="{BC417923-5D18-4683-9317-E6CE1CE8D9A4}" type="pres">
      <dgm:prSet presAssocID="{E5957A44-E492-4ECE-8C32-233884A97507}" presName="box" presStyleLbl="node1" presStyleIdx="1" presStyleCnt="3" custLinFactNeighborX="846" custLinFactNeighborY="-1525"/>
      <dgm:spPr/>
      <dgm:t>
        <a:bodyPr/>
        <a:lstStyle/>
        <a:p>
          <a:endParaRPr lang="ru-RU"/>
        </a:p>
      </dgm:t>
    </dgm:pt>
    <dgm:pt modelId="{3E86E40F-C91E-4774-9479-13AF89F316CF}" type="pres">
      <dgm:prSet presAssocID="{E5957A44-E492-4ECE-8C32-233884A97507}" presName="img" presStyleLbl="fgImgPlace1" presStyleIdx="1" presStyleCnt="3" custScaleX="70554" custScaleY="112434" custLinFactNeighborX="-35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804EEC-FCD5-44D8-8A28-092ABE4D06FB}" type="pres">
      <dgm:prSet presAssocID="{E5957A44-E492-4ECE-8C32-233884A9750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903C5-8DA5-443A-BD26-78E47CBFE40B}" type="pres">
      <dgm:prSet presAssocID="{52787EC0-7FAE-4BA9-8FC9-61B639ABDB29}" presName="spacer" presStyleCnt="0"/>
      <dgm:spPr/>
    </dgm:pt>
    <dgm:pt modelId="{16EA97AD-1D7F-4875-95D9-D20692FE1DA8}" type="pres">
      <dgm:prSet presAssocID="{B2837305-B1B9-4DC9-A8DD-ECF3B08270C3}" presName="comp" presStyleCnt="0"/>
      <dgm:spPr/>
    </dgm:pt>
    <dgm:pt modelId="{566AA750-A413-4BAE-9010-CDCD5225A07B}" type="pres">
      <dgm:prSet presAssocID="{B2837305-B1B9-4DC9-A8DD-ECF3B08270C3}" presName="box" presStyleLbl="node1" presStyleIdx="2" presStyleCnt="3" custLinFactNeighborX="1001" custLinFactNeighborY="1293"/>
      <dgm:spPr/>
      <dgm:t>
        <a:bodyPr/>
        <a:lstStyle/>
        <a:p>
          <a:endParaRPr lang="ru-RU"/>
        </a:p>
      </dgm:t>
    </dgm:pt>
    <dgm:pt modelId="{D9710FC7-34D0-4EF5-B4E1-FABB04EB91A5}" type="pres">
      <dgm:prSet presAssocID="{B2837305-B1B9-4DC9-A8DD-ECF3B08270C3}" presName="img" presStyleLbl="fgImgPlace1" presStyleIdx="2" presStyleCnt="3" custScaleX="70554" custScaleY="1063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D9E138-B17B-4EDF-98D8-770A969D0504}" type="pres">
      <dgm:prSet presAssocID="{B2837305-B1B9-4DC9-A8DD-ECF3B08270C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95A625-187F-49D2-AA56-0680A3A36C06}" type="presOf" srcId="{803BDE66-F79A-4474-9B30-EAAEA2A6ED98}" destId="{E7AAFA4F-A047-43A8-B5F1-2F350D37A2A2}" srcOrd="0" destOrd="0" presId="urn:microsoft.com/office/officeart/2005/8/layout/vList4"/>
    <dgm:cxn modelId="{CBA74D82-59FC-4048-AF65-8ED5B67E2B18}" srcId="{DAEC17CD-ABF9-4D4B-85D6-DCE0E63B780F}" destId="{B2837305-B1B9-4DC9-A8DD-ECF3B08270C3}" srcOrd="2" destOrd="0" parTransId="{E0B3EA41-F37B-4DA2-8491-388C1A73CDE4}" sibTransId="{09717B9D-4F4E-47B5-BE4E-E6D078408CA7}"/>
    <dgm:cxn modelId="{DD40E14F-D979-44A9-A05F-19A92078C448}" type="presOf" srcId="{803BDE66-F79A-4474-9B30-EAAEA2A6ED98}" destId="{4F6FBC58-ED78-4D9E-94D0-D67FC1A70AE4}" srcOrd="1" destOrd="0" presId="urn:microsoft.com/office/officeart/2005/8/layout/vList4"/>
    <dgm:cxn modelId="{83C9FE4B-700F-4782-A9CC-EC0AE341A4DA}" type="presOf" srcId="{E5957A44-E492-4ECE-8C32-233884A97507}" destId="{BC417923-5D18-4683-9317-E6CE1CE8D9A4}" srcOrd="0" destOrd="0" presId="urn:microsoft.com/office/officeart/2005/8/layout/vList4"/>
    <dgm:cxn modelId="{8F1B5CFB-5FBB-4E1F-B703-4D37D877129C}" type="presOf" srcId="{DAEC17CD-ABF9-4D4B-85D6-DCE0E63B780F}" destId="{54A772E0-FBDD-450C-BC7C-60D60C7024BD}" srcOrd="0" destOrd="0" presId="urn:microsoft.com/office/officeart/2005/8/layout/vList4"/>
    <dgm:cxn modelId="{9D89BC75-863D-4547-9DFF-89D0567683DE}" type="presOf" srcId="{B2837305-B1B9-4DC9-A8DD-ECF3B08270C3}" destId="{566AA750-A413-4BAE-9010-CDCD5225A07B}" srcOrd="0" destOrd="0" presId="urn:microsoft.com/office/officeart/2005/8/layout/vList4"/>
    <dgm:cxn modelId="{72E85DC2-8E18-491D-B568-977CA78E35E8}" type="presOf" srcId="{E5957A44-E492-4ECE-8C32-233884A97507}" destId="{85804EEC-FCD5-44D8-8A28-092ABE4D06FB}" srcOrd="1" destOrd="0" presId="urn:microsoft.com/office/officeart/2005/8/layout/vList4"/>
    <dgm:cxn modelId="{E9B01B2C-A9F0-4875-B2BD-8F62B25E9D5D}" srcId="{DAEC17CD-ABF9-4D4B-85D6-DCE0E63B780F}" destId="{E5957A44-E492-4ECE-8C32-233884A97507}" srcOrd="1" destOrd="0" parTransId="{5961D433-140F-43A2-BA5B-3DF1AD232BD3}" sibTransId="{52787EC0-7FAE-4BA9-8FC9-61B639ABDB29}"/>
    <dgm:cxn modelId="{A2DB7C11-B39B-4527-9AF8-D6713BBCFEF5}" srcId="{DAEC17CD-ABF9-4D4B-85D6-DCE0E63B780F}" destId="{803BDE66-F79A-4474-9B30-EAAEA2A6ED98}" srcOrd="0" destOrd="0" parTransId="{679A2C61-00CD-449B-ABA4-3E01D4083B95}" sibTransId="{88B737A8-F24A-4269-A73C-BD0D3E3F95F1}"/>
    <dgm:cxn modelId="{ED070F05-98E2-4D72-868C-C96A6F48D71F}" type="presOf" srcId="{B2837305-B1B9-4DC9-A8DD-ECF3B08270C3}" destId="{12D9E138-B17B-4EDF-98D8-770A969D0504}" srcOrd="1" destOrd="0" presId="urn:microsoft.com/office/officeart/2005/8/layout/vList4"/>
    <dgm:cxn modelId="{0D7FCF16-425B-47D9-82FD-17D5EF405B79}" type="presParOf" srcId="{54A772E0-FBDD-450C-BC7C-60D60C7024BD}" destId="{853E974A-7DCC-4C24-A8C0-F11C420720CF}" srcOrd="0" destOrd="0" presId="urn:microsoft.com/office/officeart/2005/8/layout/vList4"/>
    <dgm:cxn modelId="{B3053DA0-94BD-4C40-8E53-E7EBE69A08FB}" type="presParOf" srcId="{853E974A-7DCC-4C24-A8C0-F11C420720CF}" destId="{E7AAFA4F-A047-43A8-B5F1-2F350D37A2A2}" srcOrd="0" destOrd="0" presId="urn:microsoft.com/office/officeart/2005/8/layout/vList4"/>
    <dgm:cxn modelId="{22107D12-E8F9-42E7-A6BC-2F70E14C9180}" type="presParOf" srcId="{853E974A-7DCC-4C24-A8C0-F11C420720CF}" destId="{3DE78FFB-C2BB-40AD-AFF0-FF30F462969E}" srcOrd="1" destOrd="0" presId="urn:microsoft.com/office/officeart/2005/8/layout/vList4"/>
    <dgm:cxn modelId="{4D2D678C-E908-40C0-9279-40A7E2D9C3CC}" type="presParOf" srcId="{853E974A-7DCC-4C24-A8C0-F11C420720CF}" destId="{4F6FBC58-ED78-4D9E-94D0-D67FC1A70AE4}" srcOrd="2" destOrd="0" presId="urn:microsoft.com/office/officeart/2005/8/layout/vList4"/>
    <dgm:cxn modelId="{6BAA8CA2-5B43-4F53-B915-3F66A6179332}" type="presParOf" srcId="{54A772E0-FBDD-450C-BC7C-60D60C7024BD}" destId="{D39BB393-137D-4C5F-88F8-4429EC03EA9C}" srcOrd="1" destOrd="0" presId="urn:microsoft.com/office/officeart/2005/8/layout/vList4"/>
    <dgm:cxn modelId="{7AB86D5F-3125-484A-872B-901AFCC61CA3}" type="presParOf" srcId="{54A772E0-FBDD-450C-BC7C-60D60C7024BD}" destId="{127BCD42-D927-4339-87FE-24A23C7B72EC}" srcOrd="2" destOrd="0" presId="urn:microsoft.com/office/officeart/2005/8/layout/vList4"/>
    <dgm:cxn modelId="{C722C049-7196-472F-B590-5F82C575061D}" type="presParOf" srcId="{127BCD42-D927-4339-87FE-24A23C7B72EC}" destId="{BC417923-5D18-4683-9317-E6CE1CE8D9A4}" srcOrd="0" destOrd="0" presId="urn:microsoft.com/office/officeart/2005/8/layout/vList4"/>
    <dgm:cxn modelId="{189B179F-B1DD-4E94-96B8-5CCBB8D435CF}" type="presParOf" srcId="{127BCD42-D927-4339-87FE-24A23C7B72EC}" destId="{3E86E40F-C91E-4774-9479-13AF89F316CF}" srcOrd="1" destOrd="0" presId="urn:microsoft.com/office/officeart/2005/8/layout/vList4"/>
    <dgm:cxn modelId="{81AF6EF7-90B3-48F6-B52C-5091F918B38A}" type="presParOf" srcId="{127BCD42-D927-4339-87FE-24A23C7B72EC}" destId="{85804EEC-FCD5-44D8-8A28-092ABE4D06FB}" srcOrd="2" destOrd="0" presId="urn:microsoft.com/office/officeart/2005/8/layout/vList4"/>
    <dgm:cxn modelId="{938EEC18-F720-4A46-A645-8CC6CDA67618}" type="presParOf" srcId="{54A772E0-FBDD-450C-BC7C-60D60C7024BD}" destId="{417903C5-8DA5-443A-BD26-78E47CBFE40B}" srcOrd="3" destOrd="0" presId="urn:microsoft.com/office/officeart/2005/8/layout/vList4"/>
    <dgm:cxn modelId="{26CC51C5-D086-4B8D-837E-A1B1B14936C4}" type="presParOf" srcId="{54A772E0-FBDD-450C-BC7C-60D60C7024BD}" destId="{16EA97AD-1D7F-4875-95D9-D20692FE1DA8}" srcOrd="4" destOrd="0" presId="urn:microsoft.com/office/officeart/2005/8/layout/vList4"/>
    <dgm:cxn modelId="{F1BB0BC2-B900-44BC-BB76-C9551C5C74F0}" type="presParOf" srcId="{16EA97AD-1D7F-4875-95D9-D20692FE1DA8}" destId="{566AA750-A413-4BAE-9010-CDCD5225A07B}" srcOrd="0" destOrd="0" presId="urn:microsoft.com/office/officeart/2005/8/layout/vList4"/>
    <dgm:cxn modelId="{3B379DCB-72E3-40B6-969B-929EB022384B}" type="presParOf" srcId="{16EA97AD-1D7F-4875-95D9-D20692FE1DA8}" destId="{D9710FC7-34D0-4EF5-B4E1-FABB04EB91A5}" srcOrd="1" destOrd="0" presId="urn:microsoft.com/office/officeart/2005/8/layout/vList4"/>
    <dgm:cxn modelId="{73069BE9-C369-42B3-B922-1484833AE698}" type="presParOf" srcId="{16EA97AD-1D7F-4875-95D9-D20692FE1DA8}" destId="{12D9E138-B17B-4EDF-98D8-770A969D05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0C796-D844-4CBA-A6B3-0310EBEDE18E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C0F918-AC99-41D0-847D-066D42C85002}">
      <dgm:prSet phldrT="[Текст]" custT="1"/>
      <dgm:spPr>
        <a:solidFill>
          <a:srgbClr val="FBCDDC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</a:rPr>
            <a:t>Технологии изготовления предмета труда</a:t>
          </a:r>
          <a:endParaRPr lang="ru-RU" sz="2800" i="0" dirty="0">
            <a:solidFill>
              <a:schemeClr val="tx1"/>
            </a:solidFill>
          </a:endParaRPr>
        </a:p>
      </dgm:t>
    </dgm:pt>
    <dgm:pt modelId="{23DDE565-78F5-41DF-8DEC-3332CBF2606D}" type="parTrans" cxnId="{F26CC67B-CB20-4F8B-95B5-9427A1A74603}">
      <dgm:prSet/>
      <dgm:spPr/>
      <dgm:t>
        <a:bodyPr/>
        <a:lstStyle/>
        <a:p>
          <a:endParaRPr lang="ru-RU"/>
        </a:p>
      </dgm:t>
    </dgm:pt>
    <dgm:pt modelId="{D1AA5EC3-6435-457B-B3E1-5C05ABB22587}" type="sibTrans" cxnId="{F26CC67B-CB20-4F8B-95B5-9427A1A74603}">
      <dgm:prSet/>
      <dgm:spPr/>
      <dgm:t>
        <a:bodyPr/>
        <a:lstStyle/>
        <a:p>
          <a:endParaRPr lang="ru-RU"/>
        </a:p>
      </dgm:t>
    </dgm:pt>
    <dgm:pt modelId="{6B0733B7-280B-4C08-AC7E-C6D804A7805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800" b="1" i="0" dirty="0" smtClean="0">
              <a:solidFill>
                <a:schemeClr val="tx1"/>
              </a:solidFill>
            </a:rPr>
            <a:t>Материалы, используемые в трудовой деятельности</a:t>
          </a:r>
          <a:endParaRPr lang="ru-RU" sz="2800" b="1" i="0" dirty="0">
            <a:solidFill>
              <a:schemeClr val="tx1"/>
            </a:solidFill>
          </a:endParaRPr>
        </a:p>
      </dgm:t>
    </dgm:pt>
    <dgm:pt modelId="{A8A689A5-F1D9-4D2A-B848-AB5F94F8B53D}" type="parTrans" cxnId="{6DF473B4-88CD-4BFA-92E7-D7896812522C}">
      <dgm:prSet/>
      <dgm:spPr/>
      <dgm:t>
        <a:bodyPr/>
        <a:lstStyle/>
        <a:p>
          <a:endParaRPr lang="ru-RU"/>
        </a:p>
      </dgm:t>
    </dgm:pt>
    <dgm:pt modelId="{41B38182-BE85-4FE6-8400-5354396DC60C}" type="sibTrans" cxnId="{6DF473B4-88CD-4BFA-92E7-D7896812522C}">
      <dgm:prSet/>
      <dgm:spPr/>
      <dgm:t>
        <a:bodyPr/>
        <a:lstStyle/>
        <a:p>
          <a:endParaRPr lang="ru-RU"/>
        </a:p>
      </dgm:t>
    </dgm:pt>
    <dgm:pt modelId="{199C8D25-4973-4584-A652-62D24FF420D6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2800" b="1" i="0" dirty="0" smtClean="0">
              <a:solidFill>
                <a:schemeClr val="tx1"/>
              </a:solidFill>
            </a:rPr>
            <a:t>Этика и эстетика труда</a:t>
          </a:r>
          <a:endParaRPr lang="ru-RU" sz="2800" b="1" i="0" dirty="0">
            <a:solidFill>
              <a:schemeClr val="tx1"/>
            </a:solidFill>
          </a:endParaRPr>
        </a:p>
      </dgm:t>
    </dgm:pt>
    <dgm:pt modelId="{F7A26627-A9A9-4B62-AAE5-5AB47DAFDA53}" type="parTrans" cxnId="{C15EF3E1-F675-46B3-9955-E8E092745457}">
      <dgm:prSet/>
      <dgm:spPr/>
      <dgm:t>
        <a:bodyPr/>
        <a:lstStyle/>
        <a:p>
          <a:endParaRPr lang="ru-RU"/>
        </a:p>
      </dgm:t>
    </dgm:pt>
    <dgm:pt modelId="{3EB04331-FE87-453B-A1A5-40AA2F648F04}" type="sibTrans" cxnId="{C15EF3E1-F675-46B3-9955-E8E092745457}">
      <dgm:prSet/>
      <dgm:spPr/>
      <dgm:t>
        <a:bodyPr/>
        <a:lstStyle/>
        <a:p>
          <a:endParaRPr lang="ru-RU"/>
        </a:p>
      </dgm:t>
    </dgm:pt>
    <dgm:pt modelId="{B9B65931-3BC3-4B75-A7F3-E25F6EAE35E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800" b="1" i="0" dirty="0" smtClean="0">
              <a:solidFill>
                <a:schemeClr val="tx1"/>
              </a:solidFill>
              <a:uFillTx/>
            </a:rPr>
            <a:t>Инструменты и оборудование</a:t>
          </a:r>
          <a:endParaRPr lang="ru-RU" sz="2800" b="1" i="0" dirty="0">
            <a:solidFill>
              <a:schemeClr val="tx1"/>
            </a:solidFill>
          </a:endParaRPr>
        </a:p>
      </dgm:t>
    </dgm:pt>
    <dgm:pt modelId="{86FDEB87-78F8-41C5-BB5D-69BC5B4D9411}" type="sibTrans" cxnId="{EF2CCC0A-CB5E-4055-8BA8-D86AC2DD7063}">
      <dgm:prSet/>
      <dgm:spPr/>
      <dgm:t>
        <a:bodyPr/>
        <a:lstStyle/>
        <a:p>
          <a:endParaRPr lang="ru-RU"/>
        </a:p>
      </dgm:t>
    </dgm:pt>
    <dgm:pt modelId="{F7F43EE5-5B63-469A-B0B9-963EDCB62C20}" type="parTrans" cxnId="{EF2CCC0A-CB5E-4055-8BA8-D86AC2DD7063}">
      <dgm:prSet/>
      <dgm:spPr/>
      <dgm:t>
        <a:bodyPr/>
        <a:lstStyle/>
        <a:p>
          <a:endParaRPr lang="ru-RU"/>
        </a:p>
      </dgm:t>
    </dgm:pt>
    <dgm:pt modelId="{B3CFFD88-C1D8-4CB0-9B1F-9F0585CE67B1}" type="pres">
      <dgm:prSet presAssocID="{CE50C796-D844-4CBA-A6B3-0310EBEDE1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01D3E-7D79-46F7-814B-4BBE77BB8F3E}" type="pres">
      <dgm:prSet presAssocID="{6B0733B7-280B-4C08-AC7E-C6D804A78052}" presName="comp" presStyleCnt="0"/>
      <dgm:spPr/>
    </dgm:pt>
    <dgm:pt modelId="{BB35BD4A-7398-4AB5-8F24-DBE54799B5CE}" type="pres">
      <dgm:prSet presAssocID="{6B0733B7-280B-4C08-AC7E-C6D804A78052}" presName="box" presStyleLbl="node1" presStyleIdx="0" presStyleCnt="4"/>
      <dgm:spPr/>
      <dgm:t>
        <a:bodyPr/>
        <a:lstStyle/>
        <a:p>
          <a:endParaRPr lang="ru-RU"/>
        </a:p>
      </dgm:t>
    </dgm:pt>
    <dgm:pt modelId="{450BAD23-DB12-4186-9698-0A341CE66272}" type="pres">
      <dgm:prSet presAssocID="{6B0733B7-280B-4C08-AC7E-C6D804A78052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CEF7D9-DAD6-4FC5-A2BD-CB4E68FE2410}" type="pres">
      <dgm:prSet presAssocID="{6B0733B7-280B-4C08-AC7E-C6D804A7805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FE7D4-CE1F-4CE0-B122-C480ED3781DE}" type="pres">
      <dgm:prSet presAssocID="{41B38182-BE85-4FE6-8400-5354396DC60C}" presName="spacer" presStyleCnt="0"/>
      <dgm:spPr/>
    </dgm:pt>
    <dgm:pt modelId="{5211E1FA-D682-4479-977B-B7D658054A3B}" type="pres">
      <dgm:prSet presAssocID="{B9B65931-3BC3-4B75-A7F3-E25F6EAE35ED}" presName="comp" presStyleCnt="0"/>
      <dgm:spPr/>
    </dgm:pt>
    <dgm:pt modelId="{70732F64-B792-4468-ADDF-F961ECD95433}" type="pres">
      <dgm:prSet presAssocID="{B9B65931-3BC3-4B75-A7F3-E25F6EAE35ED}" presName="box" presStyleLbl="node1" presStyleIdx="1" presStyleCnt="4"/>
      <dgm:spPr/>
      <dgm:t>
        <a:bodyPr/>
        <a:lstStyle/>
        <a:p>
          <a:endParaRPr lang="ru-RU"/>
        </a:p>
      </dgm:t>
    </dgm:pt>
    <dgm:pt modelId="{21F46DF1-BC01-44DF-8711-6BF3A9F31A90}" type="pres">
      <dgm:prSet presAssocID="{B9B65931-3BC3-4B75-A7F3-E25F6EAE35ED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1FED07C-7751-4212-9ED1-274799C0A66E}" type="pres">
      <dgm:prSet presAssocID="{B9B65931-3BC3-4B75-A7F3-E25F6EAE35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99F5-4CB5-4AB0-A88F-9FBE8BFFE456}" type="pres">
      <dgm:prSet presAssocID="{86FDEB87-78F8-41C5-BB5D-69BC5B4D9411}" presName="spacer" presStyleCnt="0"/>
      <dgm:spPr/>
    </dgm:pt>
    <dgm:pt modelId="{F825D766-5A6E-4978-8455-B067479D45C3}" type="pres">
      <dgm:prSet presAssocID="{9BC0F918-AC99-41D0-847D-066D42C85002}" presName="comp" presStyleCnt="0"/>
      <dgm:spPr/>
    </dgm:pt>
    <dgm:pt modelId="{F7B013B6-FF58-43CD-92D8-464401FD1CFE}" type="pres">
      <dgm:prSet presAssocID="{9BC0F918-AC99-41D0-847D-066D42C85002}" presName="box" presStyleLbl="node1" presStyleIdx="2" presStyleCnt="4"/>
      <dgm:spPr/>
      <dgm:t>
        <a:bodyPr/>
        <a:lstStyle/>
        <a:p>
          <a:endParaRPr lang="ru-RU"/>
        </a:p>
      </dgm:t>
    </dgm:pt>
    <dgm:pt modelId="{E9A74940-DF38-4EA4-A955-6D0C5B4FB04B}" type="pres">
      <dgm:prSet presAssocID="{9BC0F918-AC99-41D0-847D-066D42C85002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F0397D-9647-4973-839F-795A173EBCDA}" type="pres">
      <dgm:prSet presAssocID="{9BC0F918-AC99-41D0-847D-066D42C8500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948D4-55A5-4688-ADF3-26CABDABAB94}" type="pres">
      <dgm:prSet presAssocID="{D1AA5EC3-6435-457B-B3E1-5C05ABB22587}" presName="spacer" presStyleCnt="0"/>
      <dgm:spPr/>
    </dgm:pt>
    <dgm:pt modelId="{B322A275-D2DE-4CD1-8B44-7B9FD4491F02}" type="pres">
      <dgm:prSet presAssocID="{199C8D25-4973-4584-A652-62D24FF420D6}" presName="comp" presStyleCnt="0"/>
      <dgm:spPr/>
    </dgm:pt>
    <dgm:pt modelId="{A7F62D2A-145A-4156-9E32-2C04AC976ECA}" type="pres">
      <dgm:prSet presAssocID="{199C8D25-4973-4584-A652-62D24FF420D6}" presName="box" presStyleLbl="node1" presStyleIdx="3" presStyleCnt="4" custLinFactNeighborX="541" custLinFactNeighborY="-3341"/>
      <dgm:spPr/>
      <dgm:t>
        <a:bodyPr/>
        <a:lstStyle/>
        <a:p>
          <a:endParaRPr lang="ru-RU"/>
        </a:p>
      </dgm:t>
    </dgm:pt>
    <dgm:pt modelId="{924B08CA-2C32-4C8E-923B-7DCF10E218D9}" type="pres">
      <dgm:prSet presAssocID="{199C8D25-4973-4584-A652-62D24FF420D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C73037-7EEA-458A-A294-0B012AA876D1}" type="pres">
      <dgm:prSet presAssocID="{199C8D25-4973-4584-A652-62D24FF420D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7AB6C-7421-43BF-AAF7-61F37351BBED}" type="presOf" srcId="{CE50C796-D844-4CBA-A6B3-0310EBEDE18E}" destId="{B3CFFD88-C1D8-4CB0-9B1F-9F0585CE67B1}" srcOrd="0" destOrd="0" presId="urn:microsoft.com/office/officeart/2005/8/layout/vList4#1"/>
    <dgm:cxn modelId="{DA237D62-85D9-458B-AE98-6ACBAA285F71}" type="presOf" srcId="{199C8D25-4973-4584-A652-62D24FF420D6}" destId="{A7F62D2A-145A-4156-9E32-2C04AC976ECA}" srcOrd="0" destOrd="0" presId="urn:microsoft.com/office/officeart/2005/8/layout/vList4#1"/>
    <dgm:cxn modelId="{FE91B590-6F6D-49F6-AE39-2064AD921447}" type="presOf" srcId="{6B0733B7-280B-4C08-AC7E-C6D804A78052}" destId="{17CEF7D9-DAD6-4FC5-A2BD-CB4E68FE2410}" srcOrd="1" destOrd="0" presId="urn:microsoft.com/office/officeart/2005/8/layout/vList4#1"/>
    <dgm:cxn modelId="{6DF473B4-88CD-4BFA-92E7-D7896812522C}" srcId="{CE50C796-D844-4CBA-A6B3-0310EBEDE18E}" destId="{6B0733B7-280B-4C08-AC7E-C6D804A78052}" srcOrd="0" destOrd="0" parTransId="{A8A689A5-F1D9-4D2A-B848-AB5F94F8B53D}" sibTransId="{41B38182-BE85-4FE6-8400-5354396DC60C}"/>
    <dgm:cxn modelId="{D37C76EC-8B1E-4F41-A063-31404B59AD46}" type="presOf" srcId="{B9B65931-3BC3-4B75-A7F3-E25F6EAE35ED}" destId="{70732F64-B792-4468-ADDF-F961ECD95433}" srcOrd="0" destOrd="0" presId="urn:microsoft.com/office/officeart/2005/8/layout/vList4#1"/>
    <dgm:cxn modelId="{952EAFFD-EDBD-4277-B26A-839251F50EFC}" type="presOf" srcId="{199C8D25-4973-4584-A652-62D24FF420D6}" destId="{41C73037-7EEA-458A-A294-0B012AA876D1}" srcOrd="1" destOrd="0" presId="urn:microsoft.com/office/officeart/2005/8/layout/vList4#1"/>
    <dgm:cxn modelId="{D8363B0B-C010-427F-9221-DD1E21375405}" type="presOf" srcId="{9BC0F918-AC99-41D0-847D-066D42C85002}" destId="{E2F0397D-9647-4973-839F-795A173EBCDA}" srcOrd="1" destOrd="0" presId="urn:microsoft.com/office/officeart/2005/8/layout/vList4#1"/>
    <dgm:cxn modelId="{EF2CCC0A-CB5E-4055-8BA8-D86AC2DD7063}" srcId="{CE50C796-D844-4CBA-A6B3-0310EBEDE18E}" destId="{B9B65931-3BC3-4B75-A7F3-E25F6EAE35ED}" srcOrd="1" destOrd="0" parTransId="{F7F43EE5-5B63-469A-B0B9-963EDCB62C20}" sibTransId="{86FDEB87-78F8-41C5-BB5D-69BC5B4D9411}"/>
    <dgm:cxn modelId="{1411E104-CD93-4CC8-865E-2B8994FB6A36}" type="presOf" srcId="{9BC0F918-AC99-41D0-847D-066D42C85002}" destId="{F7B013B6-FF58-43CD-92D8-464401FD1CFE}" srcOrd="0" destOrd="0" presId="urn:microsoft.com/office/officeart/2005/8/layout/vList4#1"/>
    <dgm:cxn modelId="{AD3125FC-E4EF-4A5E-A400-B7D4886E01F3}" type="presOf" srcId="{6B0733B7-280B-4C08-AC7E-C6D804A78052}" destId="{BB35BD4A-7398-4AB5-8F24-DBE54799B5CE}" srcOrd="0" destOrd="0" presId="urn:microsoft.com/office/officeart/2005/8/layout/vList4#1"/>
    <dgm:cxn modelId="{F26CC67B-CB20-4F8B-95B5-9427A1A74603}" srcId="{CE50C796-D844-4CBA-A6B3-0310EBEDE18E}" destId="{9BC0F918-AC99-41D0-847D-066D42C85002}" srcOrd="2" destOrd="0" parTransId="{23DDE565-78F5-41DF-8DEC-3332CBF2606D}" sibTransId="{D1AA5EC3-6435-457B-B3E1-5C05ABB22587}"/>
    <dgm:cxn modelId="{558BA184-C8FA-4AC0-AF26-D2746D26B1E7}" type="presOf" srcId="{B9B65931-3BC3-4B75-A7F3-E25F6EAE35ED}" destId="{51FED07C-7751-4212-9ED1-274799C0A66E}" srcOrd="1" destOrd="0" presId="urn:microsoft.com/office/officeart/2005/8/layout/vList4#1"/>
    <dgm:cxn modelId="{C15EF3E1-F675-46B3-9955-E8E092745457}" srcId="{CE50C796-D844-4CBA-A6B3-0310EBEDE18E}" destId="{199C8D25-4973-4584-A652-62D24FF420D6}" srcOrd="3" destOrd="0" parTransId="{F7A26627-A9A9-4B62-AAE5-5AB47DAFDA53}" sibTransId="{3EB04331-FE87-453B-A1A5-40AA2F648F04}"/>
    <dgm:cxn modelId="{7F04CA4F-8406-4D8D-9FB5-7B1FBEE8BEF7}" type="presParOf" srcId="{B3CFFD88-C1D8-4CB0-9B1F-9F0585CE67B1}" destId="{C4E01D3E-7D79-46F7-814B-4BBE77BB8F3E}" srcOrd="0" destOrd="0" presId="urn:microsoft.com/office/officeart/2005/8/layout/vList4#1"/>
    <dgm:cxn modelId="{3E52C1DD-E3E4-4898-A97E-0EBF61A8A9CD}" type="presParOf" srcId="{C4E01D3E-7D79-46F7-814B-4BBE77BB8F3E}" destId="{BB35BD4A-7398-4AB5-8F24-DBE54799B5CE}" srcOrd="0" destOrd="0" presId="urn:microsoft.com/office/officeart/2005/8/layout/vList4#1"/>
    <dgm:cxn modelId="{9BB5BBAE-244A-41C2-908F-55DF99C8B668}" type="presParOf" srcId="{C4E01D3E-7D79-46F7-814B-4BBE77BB8F3E}" destId="{450BAD23-DB12-4186-9698-0A341CE66272}" srcOrd="1" destOrd="0" presId="urn:microsoft.com/office/officeart/2005/8/layout/vList4#1"/>
    <dgm:cxn modelId="{995949AA-820A-4E40-8C1D-BEF5A3703CDA}" type="presParOf" srcId="{C4E01D3E-7D79-46F7-814B-4BBE77BB8F3E}" destId="{17CEF7D9-DAD6-4FC5-A2BD-CB4E68FE2410}" srcOrd="2" destOrd="0" presId="urn:microsoft.com/office/officeart/2005/8/layout/vList4#1"/>
    <dgm:cxn modelId="{D71677A2-65CC-44F3-B6D9-B9E3F08FC2C1}" type="presParOf" srcId="{B3CFFD88-C1D8-4CB0-9B1F-9F0585CE67B1}" destId="{EA8FE7D4-CE1F-4CE0-B122-C480ED3781DE}" srcOrd="1" destOrd="0" presId="urn:microsoft.com/office/officeart/2005/8/layout/vList4#1"/>
    <dgm:cxn modelId="{6EE0AFBE-362A-48CE-B0DA-ABFED9EEBB9A}" type="presParOf" srcId="{B3CFFD88-C1D8-4CB0-9B1F-9F0585CE67B1}" destId="{5211E1FA-D682-4479-977B-B7D658054A3B}" srcOrd="2" destOrd="0" presId="urn:microsoft.com/office/officeart/2005/8/layout/vList4#1"/>
    <dgm:cxn modelId="{C7786284-1542-40D6-8DB2-F2D475B31167}" type="presParOf" srcId="{5211E1FA-D682-4479-977B-B7D658054A3B}" destId="{70732F64-B792-4468-ADDF-F961ECD95433}" srcOrd="0" destOrd="0" presId="urn:microsoft.com/office/officeart/2005/8/layout/vList4#1"/>
    <dgm:cxn modelId="{310CC00F-B2E9-40E2-A766-EABF076E2A6D}" type="presParOf" srcId="{5211E1FA-D682-4479-977B-B7D658054A3B}" destId="{21F46DF1-BC01-44DF-8711-6BF3A9F31A90}" srcOrd="1" destOrd="0" presId="urn:microsoft.com/office/officeart/2005/8/layout/vList4#1"/>
    <dgm:cxn modelId="{3D58BF18-4B0A-41B7-82D3-0FDD23AE23EB}" type="presParOf" srcId="{5211E1FA-D682-4479-977B-B7D658054A3B}" destId="{51FED07C-7751-4212-9ED1-274799C0A66E}" srcOrd="2" destOrd="0" presId="urn:microsoft.com/office/officeart/2005/8/layout/vList4#1"/>
    <dgm:cxn modelId="{80C72BDC-D138-4F8B-9333-0C006EDEEFF6}" type="presParOf" srcId="{B3CFFD88-C1D8-4CB0-9B1F-9F0585CE67B1}" destId="{811799F5-4CB5-4AB0-A88F-9FBE8BFFE456}" srcOrd="3" destOrd="0" presId="urn:microsoft.com/office/officeart/2005/8/layout/vList4#1"/>
    <dgm:cxn modelId="{2B754C27-F5E5-4F73-A76E-5A988FD5FB36}" type="presParOf" srcId="{B3CFFD88-C1D8-4CB0-9B1F-9F0585CE67B1}" destId="{F825D766-5A6E-4978-8455-B067479D45C3}" srcOrd="4" destOrd="0" presId="urn:microsoft.com/office/officeart/2005/8/layout/vList4#1"/>
    <dgm:cxn modelId="{675E9D28-6D35-430C-A9DB-3513F39353C1}" type="presParOf" srcId="{F825D766-5A6E-4978-8455-B067479D45C3}" destId="{F7B013B6-FF58-43CD-92D8-464401FD1CFE}" srcOrd="0" destOrd="0" presId="urn:microsoft.com/office/officeart/2005/8/layout/vList4#1"/>
    <dgm:cxn modelId="{546E3318-0DF7-4FF6-97D0-349A8EB32D33}" type="presParOf" srcId="{F825D766-5A6E-4978-8455-B067479D45C3}" destId="{E9A74940-DF38-4EA4-A955-6D0C5B4FB04B}" srcOrd="1" destOrd="0" presId="urn:microsoft.com/office/officeart/2005/8/layout/vList4#1"/>
    <dgm:cxn modelId="{8E97C464-D381-446C-928C-46A4BE6C8A10}" type="presParOf" srcId="{F825D766-5A6E-4978-8455-B067479D45C3}" destId="{E2F0397D-9647-4973-839F-795A173EBCDA}" srcOrd="2" destOrd="0" presId="urn:microsoft.com/office/officeart/2005/8/layout/vList4#1"/>
    <dgm:cxn modelId="{5CDC641E-3857-47D8-9A73-8920AC27C526}" type="presParOf" srcId="{B3CFFD88-C1D8-4CB0-9B1F-9F0585CE67B1}" destId="{3F3948D4-55A5-4688-ADF3-26CABDABAB94}" srcOrd="5" destOrd="0" presId="urn:microsoft.com/office/officeart/2005/8/layout/vList4#1"/>
    <dgm:cxn modelId="{306A13A6-B6AF-491A-8729-8B4BC799185C}" type="presParOf" srcId="{B3CFFD88-C1D8-4CB0-9B1F-9F0585CE67B1}" destId="{B322A275-D2DE-4CD1-8B44-7B9FD4491F02}" srcOrd="6" destOrd="0" presId="urn:microsoft.com/office/officeart/2005/8/layout/vList4#1"/>
    <dgm:cxn modelId="{3893BE8E-F03C-47BE-81B7-2B925A72759F}" type="presParOf" srcId="{B322A275-D2DE-4CD1-8B44-7B9FD4491F02}" destId="{A7F62D2A-145A-4156-9E32-2C04AC976ECA}" srcOrd="0" destOrd="0" presId="urn:microsoft.com/office/officeart/2005/8/layout/vList4#1"/>
    <dgm:cxn modelId="{9FD56598-D078-4AF9-B51E-E6A003DBEA61}" type="presParOf" srcId="{B322A275-D2DE-4CD1-8B44-7B9FD4491F02}" destId="{924B08CA-2C32-4C8E-923B-7DCF10E218D9}" srcOrd="1" destOrd="0" presId="urn:microsoft.com/office/officeart/2005/8/layout/vList4#1"/>
    <dgm:cxn modelId="{64A3C91E-50C2-49D3-BA6C-793E0A56F2F8}" type="presParOf" srcId="{B322A275-D2DE-4CD1-8B44-7B9FD4491F02}" destId="{41C73037-7EEA-458A-A294-0B012AA876D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1263" cy="494473"/>
          </a:xfrm>
          <a:prstGeom prst="rect">
            <a:avLst/>
          </a:prstGeom>
        </p:spPr>
        <p:txBody>
          <a:bodyPr vert="horz" lIns="90452" tIns="45224" rIns="90452" bIns="4522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5" y="4"/>
            <a:ext cx="2911263" cy="494473"/>
          </a:xfrm>
          <a:prstGeom prst="rect">
            <a:avLst/>
          </a:prstGeom>
        </p:spPr>
        <p:txBody>
          <a:bodyPr vert="horz" lIns="90452" tIns="45224" rIns="90452" bIns="45224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4" rIns="90452" bIns="452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742816"/>
            <a:ext cx="5374640" cy="3880485"/>
          </a:xfrm>
          <a:prstGeom prst="rect">
            <a:avLst/>
          </a:prstGeom>
        </p:spPr>
        <p:txBody>
          <a:bodyPr vert="horz" lIns="90452" tIns="45224" rIns="90452" bIns="452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60732"/>
            <a:ext cx="2911263" cy="494471"/>
          </a:xfrm>
          <a:prstGeom prst="rect">
            <a:avLst/>
          </a:prstGeom>
        </p:spPr>
        <p:txBody>
          <a:bodyPr vert="horz" lIns="90452" tIns="45224" rIns="90452" bIns="4522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5" y="9360732"/>
            <a:ext cx="2911263" cy="494471"/>
          </a:xfrm>
          <a:prstGeom prst="rect">
            <a:avLst/>
          </a:prstGeom>
        </p:spPr>
        <p:txBody>
          <a:bodyPr vert="horz" lIns="90452" tIns="45224" rIns="90452" bIns="45224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6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1900"/>
            <a:ext cx="5911850" cy="3325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36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9479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87D0-25C5-4526-9442-D26397EAE496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250-3472-4C9C-8D3C-AEE0400414CC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D78F-D49A-4B1B-9B69-653DAD2F668C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6162"/>
            <a:ext cx="10515600" cy="1150594"/>
          </a:xfrm>
        </p:spPr>
        <p:txBody>
          <a:bodyPr/>
          <a:lstStyle>
            <a:lvl1pPr>
              <a:defRPr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20765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907957"/>
            <a:ext cx="5157787" cy="32817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615" y="20444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907957"/>
            <a:ext cx="5183188" cy="32817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346B-3AAF-49CD-8F62-C31FB3675A80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0ECB-9A63-4498-987B-04837B0F277B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E67-C2D7-4490-817E-CCCC644C9230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7968"/>
            <a:ext cx="3932237" cy="1373659"/>
          </a:xfrm>
        </p:spPr>
        <p:txBody>
          <a:bodyPr anchor="b"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3416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4116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2BE-5F25-4698-9C5F-31F1B09C29BC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7427"/>
            <a:ext cx="3932237" cy="1514817"/>
          </a:xfrm>
        </p:spPr>
        <p:txBody>
          <a:bodyPr anchor="b"/>
          <a:lstStyle>
            <a:lvl1pPr>
              <a:defRPr sz="180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487832"/>
            <a:ext cx="3932237" cy="33811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7E44-D803-436D-92D5-2AC3448946E1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2CDF-5FA4-488F-AB40-B0C6EAAB7122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4AAA-10FC-4EC9-B78B-15A94FA2FEFC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одготовле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2209800" y="81618"/>
            <a:ext cx="9575800" cy="527982"/>
          </a:xfrm>
        </p:spPr>
        <p:txBody>
          <a:bodyPr/>
          <a:lstStyle>
            <a:lvl1pPr>
              <a:defRPr sz="2000" b="1">
                <a:solidFill>
                  <a:srgbClr val="345DA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5844775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5DC-030D-4B6A-BA37-8AD76B1C11FB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9479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87D0-25C5-4526-9442-D26397EAE496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5DC-030D-4B6A-BA37-8AD76B1C11FB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6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B898-2F4A-4F69-B6A0-F2E3244930AD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0" y="1913736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552395" y="151971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275201" y="1497049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14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581C-C9BD-431B-A8B4-8EDE8AAAACCD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0" y="1913736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467603" y="156314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149965" y="1538161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3096930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4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4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5DC8-9638-44B8-A32D-79E7923B7878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235988" y="1913736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6553203" y="1596043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838201" y="1539318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4577659" y="202315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5988" y="2507790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4099374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4577659" y="4132593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235988" y="4135047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5235988" y="4729097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53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989-55BC-4FAB-8AB8-A135FB1432B1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0" y="1913736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612479" y="1541042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361389" y="1522714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3096935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4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511176" y="4274314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шивка 13"/>
          <p:cNvSpPr/>
          <p:nvPr userDrawn="1"/>
        </p:nvSpPr>
        <p:spPr>
          <a:xfrm>
            <a:off x="5520051" y="4307525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8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B28-146A-4A56-A4DB-E747474E13EC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6" y="3645930"/>
            <a:ext cx="4077301" cy="2076450"/>
          </a:xfrm>
          <a:solidFill>
            <a:srgbClr val="D2DA7A"/>
          </a:solidFill>
        </p:spPr>
        <p:txBody>
          <a:bodyPr/>
          <a:lstStyle>
            <a:lvl4pPr>
              <a:defRPr/>
            </a:lvl4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190183" y="330152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251432" y="1455966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2"/>
            <a:ext cx="4077301" cy="765984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  <a:lvl4pPr>
              <a:defRPr/>
            </a:lvl4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0462" y="3623803"/>
            <a:ext cx="3336895" cy="2076450"/>
          </a:xfrm>
          <a:solidFill>
            <a:srgbClr val="D2DA7A"/>
          </a:solidFill>
        </p:spPr>
        <p:txBody>
          <a:bodyPr/>
          <a:lstStyle>
            <a:lvl4pPr>
              <a:defRPr/>
            </a:lvl4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4909467" y="327939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4970713" y="1433839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30462" y="1919552"/>
            <a:ext cx="6780311" cy="765985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  <a:lvl4pPr>
              <a:defRPr/>
            </a:lvl4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8673878" y="3605052"/>
            <a:ext cx="3336895" cy="2076450"/>
          </a:xfrm>
          <a:solidFill>
            <a:srgbClr val="D2DA7A"/>
          </a:solidFill>
        </p:spPr>
        <p:txBody>
          <a:bodyPr/>
          <a:lstStyle>
            <a:lvl4pPr>
              <a:defRPr/>
            </a:lvl4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 rot="5400000">
            <a:off x="22098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7124503" y="2605770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1" name="Нашивка 13"/>
          <p:cNvSpPr/>
          <p:nvPr userDrawn="1"/>
        </p:nvSpPr>
        <p:spPr>
          <a:xfrm rot="5400000">
            <a:off x="99822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4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5" y="1842479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E0-BFDB-40B8-98E1-5787262B260C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274391" y="2873525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56769" y="1418411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521195" y="2711971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66695" y="3359316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66695" y="3953366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13787" y="1816734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Нашивка 13"/>
          <p:cNvSpPr/>
          <p:nvPr userDrawn="1"/>
        </p:nvSpPr>
        <p:spPr>
          <a:xfrm rot="5400000">
            <a:off x="8368284" y="2686226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513787" y="3333567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513787" y="3927621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29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6" y="1842483"/>
            <a:ext cx="10223727" cy="657323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B91D-75D1-413A-9975-F5D514A53330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348531" y="3104600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48529" y="1485176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955E4B"/>
                </a:solidFill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10115" y="3393628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5153660" y="263120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553531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105240" y="2608464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3" name="Нашивка 13"/>
          <p:cNvSpPr/>
          <p:nvPr userDrawn="1"/>
        </p:nvSpPr>
        <p:spPr>
          <a:xfrm rot="5400000">
            <a:off x="8979659" y="263371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41352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4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250-3472-4C9C-8D3C-AEE0400414CC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1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B898-2F4A-4F69-B6A0-F2E3244930AD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0" y="1913736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552395" y="151971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275201" y="1497049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13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D78F-D49A-4B1B-9B69-653DAD2F668C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3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6162"/>
            <a:ext cx="10515600" cy="1150594"/>
          </a:xfrm>
        </p:spPr>
        <p:txBody>
          <a:bodyPr/>
          <a:lstStyle>
            <a:lvl1pPr>
              <a:defRPr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20765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907957"/>
            <a:ext cx="5157787" cy="32817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615" y="20444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907957"/>
            <a:ext cx="5183188" cy="32817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346B-3AAF-49CD-8F62-C31FB3675A80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2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0ECB-9A63-4498-987B-04837B0F277B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8E67-C2D7-4490-817E-CCCC644C9230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8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7968"/>
            <a:ext cx="3932237" cy="1373659"/>
          </a:xfrm>
        </p:spPr>
        <p:txBody>
          <a:bodyPr anchor="b"/>
          <a:lstStyle>
            <a:lvl1pPr>
              <a:defRPr sz="200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3416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4116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CB2BE-5F25-4698-9C5F-31F1B09C29BC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0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7427"/>
            <a:ext cx="3932237" cy="1514817"/>
          </a:xfrm>
        </p:spPr>
        <p:txBody>
          <a:bodyPr anchor="b"/>
          <a:lstStyle>
            <a:lvl1pPr>
              <a:defRPr sz="1800">
                <a:solidFill>
                  <a:srgbClr val="345DA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487832"/>
            <a:ext cx="3932237" cy="33811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7E44-D803-436D-92D5-2AC3448946E1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5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2CDF-5FA4-488F-AB40-B0C6EAAB7122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6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4AAA-10FC-4EC9-B78B-15A94FA2FEFC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1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одготовле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2209800" y="81618"/>
            <a:ext cx="9575800" cy="527982"/>
          </a:xfrm>
        </p:spPr>
        <p:txBody>
          <a:bodyPr/>
          <a:lstStyle>
            <a:lvl1pPr>
              <a:defRPr sz="2000" b="1">
                <a:solidFill>
                  <a:srgbClr val="345DA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95364702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581C-C9BD-431B-A8B4-8EDE8AAAACCD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0" y="1913736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467603" y="156314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149965" y="1538161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3096930"/>
            <a:ext cx="4835181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4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5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5DC8-9638-44B8-A32D-79E7923B7878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235988" y="1913736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6553203" y="1596043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838201" y="1539318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4577659" y="202315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5988" y="2507790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4099374"/>
            <a:ext cx="3883543" cy="824282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4577659" y="4132593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5235988" y="4135047"/>
            <a:ext cx="5214301" cy="594053"/>
          </a:xfrm>
          <a:solidFill>
            <a:srgbClr val="D2DA7A"/>
          </a:solidFill>
        </p:spPr>
        <p:txBody>
          <a:bodyPr tIns="144000" rIns="180000"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5235988" y="4729097"/>
            <a:ext cx="5214301" cy="1223952"/>
          </a:xfrm>
          <a:solidFill>
            <a:srgbClr val="D2DA7A"/>
          </a:solidFill>
        </p:spPr>
        <p:txBody>
          <a:bodyPr rIns="180000"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6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6989-55BC-4FAB-8AB8-A135FB1432B1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8380" y="1913736"/>
            <a:ext cx="5617933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7612479" y="1541042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 algn="l">
              <a:lnSpc>
                <a:spcPct val="80000"/>
              </a:lnSpc>
            </a:pPr>
            <a:endParaRPr lang="ru-RU" sz="1800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1361389" y="1522714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l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3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>
            <a:off x="5520051" y="2023157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0" y="2507789"/>
            <a:ext cx="5617933" cy="2561966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buFont typeface="Arial" panose="020B0604020202020204" pitchFamily="34" charset="0"/>
              <a:buChar char="•"/>
              <a:defRPr sz="1200"/>
            </a:lvl4pPr>
            <a:lvl5pPr marL="171450" indent="-171450"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176" y="3096935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ашивка 13"/>
          <p:cNvSpPr/>
          <p:nvPr userDrawn="1"/>
        </p:nvSpPr>
        <p:spPr>
          <a:xfrm>
            <a:off x="5520051" y="313014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511176" y="4274314"/>
            <a:ext cx="4835181" cy="691843"/>
          </a:xfrm>
          <a:solidFill>
            <a:srgbClr val="E9E3E1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шивка 13"/>
          <p:cNvSpPr/>
          <p:nvPr userDrawn="1"/>
        </p:nvSpPr>
        <p:spPr>
          <a:xfrm>
            <a:off x="5520051" y="4307525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7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3B28-146A-4A56-A4DB-E747474E13EC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6" y="3645930"/>
            <a:ext cx="4077301" cy="2076450"/>
          </a:xfrm>
          <a:solidFill>
            <a:srgbClr val="D2DA7A"/>
          </a:solidFill>
        </p:spPr>
        <p:txBody>
          <a:bodyPr/>
          <a:lstStyle>
            <a:lvl4pPr>
              <a:defRPr/>
            </a:lvl4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1"/>
          <p:cNvSpPr txBox="1">
            <a:spLocks/>
          </p:cNvSpPr>
          <p:nvPr userDrawn="1"/>
        </p:nvSpPr>
        <p:spPr>
          <a:xfrm>
            <a:off x="190183" y="3301524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1" name="Название 1"/>
          <p:cNvSpPr txBox="1">
            <a:spLocks/>
          </p:cNvSpPr>
          <p:nvPr userDrawn="1"/>
        </p:nvSpPr>
        <p:spPr>
          <a:xfrm>
            <a:off x="251432" y="1455966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76" y="1919552"/>
            <a:ext cx="4077301" cy="765984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  <a:lvl4pPr>
              <a:defRPr/>
            </a:lvl4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230462" y="3623803"/>
            <a:ext cx="3336895" cy="2076450"/>
          </a:xfrm>
          <a:solidFill>
            <a:srgbClr val="D2DA7A"/>
          </a:solidFill>
        </p:spPr>
        <p:txBody>
          <a:bodyPr/>
          <a:lstStyle>
            <a:lvl4pPr>
              <a:defRPr/>
            </a:lvl4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4909467" y="3279397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4970713" y="1433839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30462" y="1919552"/>
            <a:ext cx="6780311" cy="765985"/>
          </a:xfrm>
          <a:solidFill>
            <a:srgbClr val="E9E3E1"/>
          </a:solidFill>
        </p:spPr>
        <p:txBody>
          <a:bodyPr/>
          <a:lstStyle>
            <a:lvl3pPr marL="914400" indent="0">
              <a:buNone/>
              <a:defRPr/>
            </a:lvl3pPr>
            <a:lvl4pPr>
              <a:defRPr/>
            </a:lvl4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8673878" y="3605052"/>
            <a:ext cx="3336895" cy="2076450"/>
          </a:xfrm>
          <a:solidFill>
            <a:srgbClr val="D2DA7A"/>
          </a:solidFill>
        </p:spPr>
        <p:txBody>
          <a:bodyPr/>
          <a:lstStyle>
            <a:lvl4pPr>
              <a:defRPr/>
            </a:lvl4pPr>
          </a:lstStyle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Четвёртый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Нашивка 13"/>
          <p:cNvSpPr/>
          <p:nvPr userDrawn="1"/>
        </p:nvSpPr>
        <p:spPr>
          <a:xfrm rot="5400000">
            <a:off x="22098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7124503" y="2605770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Нашивка 13"/>
          <p:cNvSpPr/>
          <p:nvPr userDrawn="1"/>
        </p:nvSpPr>
        <p:spPr>
          <a:xfrm rot="5400000">
            <a:off x="9982200" y="2602918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5" y="1842479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8CE0-BFDB-40B8-98E1-5787262B260C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274391" y="2873525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56769" y="1418411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521195" y="2711971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66695" y="3359316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66695" y="3953366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13787" y="1816734"/>
            <a:ext cx="4193629" cy="732528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Нашивка 13"/>
          <p:cNvSpPr/>
          <p:nvPr userDrawn="1"/>
        </p:nvSpPr>
        <p:spPr>
          <a:xfrm rot="5400000">
            <a:off x="8368284" y="2686226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513787" y="3333567"/>
            <a:ext cx="4193629" cy="594053"/>
          </a:xfrm>
          <a:solidFill>
            <a:srgbClr val="D2DA7A"/>
          </a:solidFill>
        </p:spPr>
        <p:txBody>
          <a:bodyPr>
            <a:noAutofit/>
          </a:bodyPr>
          <a:lstStyle>
            <a:lvl2pPr marL="457200" indent="0">
              <a:buNone/>
              <a:defRPr sz="1600"/>
            </a:lvl2pPr>
            <a:lvl3pPr marL="180000" indent="0" algn="ctr">
              <a:spcBef>
                <a:spcPts val="1200"/>
              </a:spcBef>
              <a:buNone/>
              <a:defRPr sz="1600"/>
            </a:lvl3pPr>
            <a:lvl4pPr marL="180000" indent="0" algn="ctr">
              <a:spcBef>
                <a:spcPts val="1200"/>
              </a:spcBef>
              <a:buNone/>
              <a:defRPr sz="1600"/>
            </a:lvl4pPr>
            <a:lvl5pPr marL="180000" indent="0" algn="ctr">
              <a:spcBef>
                <a:spcPts val="1200"/>
              </a:spcBef>
              <a:buNone/>
              <a:defRPr sz="1600"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513787" y="3927621"/>
            <a:ext cx="4193629" cy="2346782"/>
          </a:xfrm>
          <a:solidFill>
            <a:srgbClr val="D2DA7A"/>
          </a:solidFill>
        </p:spPr>
        <p:txBody>
          <a:bodyPr>
            <a:normAutofit/>
          </a:bodyPr>
          <a:lstStyle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2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6696" y="1842483"/>
            <a:ext cx="10223727" cy="657323"/>
          </a:xfrm>
          <a:solidFill>
            <a:srgbClr val="E9E3E1"/>
          </a:solidFill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None/>
              <a:defRPr b="1"/>
            </a:lvl4pPr>
            <a:lvl5pPr marL="0" indent="0">
              <a:buNone/>
              <a:defRPr/>
            </a:lvl5pPr>
          </a:lstStyle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09800" y="132418"/>
            <a:ext cx="10515600" cy="740795"/>
          </a:xfrm>
        </p:spPr>
        <p:txBody>
          <a:bodyPr/>
          <a:lstStyle>
            <a:lvl1pPr>
              <a:defRPr sz="2000" b="0">
                <a:solidFill>
                  <a:srgbClr val="345DA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B91D-75D1-413A-9975-F5D514A53330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Название 1"/>
          <p:cNvSpPr txBox="1">
            <a:spLocks/>
          </p:cNvSpPr>
          <p:nvPr userDrawn="1"/>
        </p:nvSpPr>
        <p:spPr>
          <a:xfrm>
            <a:off x="3348531" y="3104600"/>
            <a:ext cx="4579524" cy="2547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7D8525"/>
                </a:solidFill>
                <a:latin typeface="Calibri" pitchFamily="34" charset="0"/>
              </a:rPr>
              <a:t>Альтернатива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7D8525"/>
              </a:solidFill>
              <a:latin typeface="Calibri" pitchFamily="34" charset="0"/>
            </a:endParaRPr>
          </a:p>
        </p:txBody>
      </p:sp>
      <p:sp>
        <p:nvSpPr>
          <p:cNvPr id="16" name="Название 1"/>
          <p:cNvSpPr txBox="1">
            <a:spLocks/>
          </p:cNvSpPr>
          <p:nvPr userDrawn="1"/>
        </p:nvSpPr>
        <p:spPr>
          <a:xfrm>
            <a:off x="3348529" y="1485176"/>
            <a:ext cx="4612403" cy="249612"/>
          </a:xfrm>
          <a:prstGeom prst="rect">
            <a:avLst/>
          </a:prstGeom>
          <a:noFill/>
        </p:spPr>
        <p:txBody>
          <a:bodyPr vert="horz" lIns="103888" tIns="51944" rIns="103888" bIns="51944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rgbClr val="955E4B"/>
                </a:solidFill>
                <a:latin typeface="Calibri" pitchFamily="34" charset="0"/>
              </a:rPr>
              <a:t>Учебники, не включённые в ФПУ</a:t>
            </a: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955E4B"/>
              </a:solidFill>
              <a:latin typeface="Calibri" pitchFamily="34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4110115" y="3393628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Нашивка 13"/>
          <p:cNvSpPr/>
          <p:nvPr userDrawn="1"/>
        </p:nvSpPr>
        <p:spPr>
          <a:xfrm rot="5400000">
            <a:off x="5153660" y="263120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553531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Нашивка 13"/>
          <p:cNvSpPr/>
          <p:nvPr userDrawn="1"/>
        </p:nvSpPr>
        <p:spPr>
          <a:xfrm rot="5400000">
            <a:off x="2105240" y="2608464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Нашивка 13"/>
          <p:cNvSpPr/>
          <p:nvPr userDrawn="1"/>
        </p:nvSpPr>
        <p:spPr>
          <a:xfrm rot="5400000">
            <a:off x="8979659" y="2633719"/>
            <a:ext cx="484632" cy="484632"/>
          </a:xfrm>
          <a:prstGeom prst="chevron">
            <a:avLst/>
          </a:prstGeom>
          <a:solidFill>
            <a:srgbClr val="95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41352" y="3389851"/>
            <a:ext cx="3336895" cy="2467252"/>
          </a:xfrm>
          <a:solidFill>
            <a:srgbClr val="D2DA7A"/>
          </a:solidFill>
        </p:spPr>
        <p:txBody>
          <a:bodyPr/>
          <a:lstStyle>
            <a:lvl2pPr marL="457200" indent="0">
              <a:buNone/>
              <a:defRPr/>
            </a:lvl2pPr>
            <a:lvl3pPr marL="0" indent="0">
              <a:buNone/>
              <a:defRPr b="1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6"/>
            <a:ext cx="10515600" cy="81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spc="-40" dirty="0" smtClean="0">
                <a:solidFill>
                  <a:srgbClr val="294790"/>
                </a:solidFill>
                <a:cs typeface="Arial" pitchFamily="34" charset="0"/>
              </a:rPr>
              <a:t>ОБРАЗЕЦ ЗАГОЛОВКА</a:t>
            </a:r>
            <a:endParaRPr lang="ru-RU" sz="4400" spc="-40" dirty="0">
              <a:solidFill>
                <a:srgbClr val="294790"/>
              </a:solidFill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B2D3575-5E27-4EB2-8A63-C67EAA6AC944}" type="datetime1">
              <a:rPr lang="ru-RU" smtClean="0"/>
              <a:t>22.10.2019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37776" y="891636"/>
            <a:ext cx="11568479" cy="0"/>
          </a:xfrm>
          <a:prstGeom prst="line">
            <a:avLst/>
          </a:prstGeom>
          <a:ln w="19050"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37772" y="0"/>
            <a:ext cx="1833928" cy="891636"/>
          </a:xfrm>
          <a:prstGeom prst="rect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C:\Users\akladova\Desktop\logo_prosveschenie-0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6" y="229525"/>
            <a:ext cx="1447800" cy="5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7" r:id="rId5"/>
    <p:sldLayoutId id="2147483665" r:id="rId6"/>
    <p:sldLayoutId id="2147483661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rgbClr val="955E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955E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rgbClr val="955E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955E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955E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6"/>
            <a:ext cx="10515600" cy="81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spc="-40" dirty="0" smtClean="0">
                <a:solidFill>
                  <a:srgbClr val="294790"/>
                </a:solidFill>
                <a:cs typeface="Arial" pitchFamily="34" charset="0"/>
              </a:rPr>
              <a:t>ОБРАЗЕЦ ЗАГОЛОВКА</a:t>
            </a:r>
            <a:endParaRPr lang="ru-RU" sz="4400" spc="-40" dirty="0">
              <a:solidFill>
                <a:srgbClr val="294790"/>
              </a:solidFill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B2D3575-5E27-4EB2-8A63-C67EAA6AC944}" type="datetime1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22.10.2019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srgbClr val="E7E6E6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E7E6E6">
                  <a:lumMod val="50000"/>
                </a:srgb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37776" y="891636"/>
            <a:ext cx="11568479" cy="0"/>
          </a:xfrm>
          <a:prstGeom prst="line">
            <a:avLst/>
          </a:prstGeom>
          <a:ln w="19050"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37772" y="0"/>
            <a:ext cx="1833928" cy="891636"/>
          </a:xfrm>
          <a:prstGeom prst="rect">
            <a:avLst/>
          </a:prstGeom>
          <a:solidFill>
            <a:srgbClr val="294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akladova\Desktop\logo_prosveschenie-0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6" y="229525"/>
            <a:ext cx="1447800" cy="5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2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rgbClr val="955E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955E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rgbClr val="955E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955E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955E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Kuznetsova@prosv.ru" TargetMode="External"/><Relationship Id="rId2" Type="http://schemas.openxmlformats.org/officeDocument/2006/relationships/hyperlink" Target="mailto:GTrofimova@prosv.ru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mailto:ovz@prosv.ru" TargetMode="External"/><Relationship Id="rId4" Type="http://schemas.openxmlformats.org/officeDocument/2006/relationships/hyperlink" Target="http://www.pros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8" y="1"/>
            <a:ext cx="121821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6725"/>
            <a:ext cx="9144000" cy="2338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УЧЕБНО-МЕТОДИЧЕСКОЕ ОБЕСПЕЧЕНИЕ ПРОФИЛЬНОЙ ПОДГОТОВКИ (ЦВЕТОВОДСТВО И ДЕКОРАТИВНОЕ САДОВОДСТВО) ОБУЧАЮЩИХСЯ С УМСТВЕННОЙ ОТСТАЛОСТЬЮ В СООТВЕТСТВИИ С ТРЕБОВАНИЯМИ ФГОС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341" y="3004457"/>
            <a:ext cx="4541676" cy="1978125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Г.Г.,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к.п.н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., доцент кафедры специальной педагогики и психологии  Института специального образования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УрГПУ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г. Екатеринбург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6787864"/>
            <a:ext cx="12192000" cy="70136"/>
          </a:xfrm>
          <a:prstGeom prst="rect">
            <a:avLst/>
          </a:prstGeom>
        </p:spPr>
      </p:pic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0104561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099582" y="666268"/>
            <a:ext cx="131167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10253989" y="666268"/>
            <a:ext cx="89659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0368551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0517984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0778649" y="666268"/>
            <a:ext cx="89659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10893212" y="666276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1216980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1368067" y="666268"/>
            <a:ext cx="131167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11519153" y="666268"/>
            <a:ext cx="92979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10735480" y="300999"/>
            <a:ext cx="240747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87" name="Группа 86"/>
          <p:cNvGrpSpPr/>
          <p:nvPr/>
        </p:nvGrpSpPr>
        <p:grpSpPr>
          <a:xfrm>
            <a:off x="3" y="548203"/>
            <a:ext cx="9888209" cy="33206"/>
            <a:chOff x="0" y="548203"/>
            <a:chExt cx="9888209" cy="33206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4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4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5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5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6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7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5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73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81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85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86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2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83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84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4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75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9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80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6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7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78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sp>
        <p:nvSpPr>
          <p:cNvPr id="5" name="TextBox 4"/>
          <p:cNvSpPr txBox="1"/>
          <p:nvPr/>
        </p:nvSpPr>
        <p:spPr>
          <a:xfrm>
            <a:off x="5575144" y="6283909"/>
            <a:ext cx="111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99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67452"/>
            <a:ext cx="6422064" cy="5741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64" y="74428"/>
            <a:ext cx="9575800" cy="726558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Аппарат </a:t>
            </a:r>
            <a:r>
              <a:rPr lang="ru-RU" sz="2400" dirty="0"/>
              <a:t>ориентировки </a:t>
            </a:r>
            <a:r>
              <a:rPr lang="ru-RU" sz="2400" dirty="0" smtClean="0"/>
              <a:t>представлен </a:t>
            </a:r>
            <a:r>
              <a:rPr lang="ru-RU" sz="2400" dirty="0"/>
              <a:t>следующими рубриками…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24395" y="993454"/>
            <a:ext cx="4283324" cy="918474"/>
          </a:xfrm>
          <a:prstGeom prst="wedgeRectCallout">
            <a:avLst>
              <a:gd name="adj1" fmla="val 79406"/>
              <a:gd name="adj2" fmla="val 22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Вопросы </a:t>
            </a:r>
            <a:endParaRPr lang="ru-RU" sz="2800" b="1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24395" y="2096361"/>
            <a:ext cx="4279219" cy="687988"/>
          </a:xfrm>
          <a:prstGeom prst="wedgeRectCallout">
            <a:avLst>
              <a:gd name="adj1" fmla="val 79642"/>
              <a:gd name="adj2" fmla="val -4662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Задания</a:t>
            </a:r>
            <a:endParaRPr lang="ru-RU" sz="2800" b="1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24395" y="3738027"/>
            <a:ext cx="4279219" cy="2259012"/>
          </a:xfrm>
          <a:prstGeom prst="wedgeRectCallout">
            <a:avLst>
              <a:gd name="adj1" fmla="val 79616"/>
              <a:gd name="adj2" fmla="val -910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Задания повышенной сложности </a:t>
            </a:r>
          </a:p>
          <a:p>
            <a:pPr algn="ctr"/>
            <a:r>
              <a:rPr lang="ru-RU" sz="2800" b="1" dirty="0" smtClean="0"/>
              <a:t>(соответствует минимальному и достаточному уровням)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156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67452"/>
            <a:ext cx="6422064" cy="5741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64" y="74428"/>
            <a:ext cx="9575800" cy="726558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Аппарат </a:t>
            </a:r>
            <a:r>
              <a:rPr lang="ru-RU" sz="2400" dirty="0"/>
              <a:t>ориентировки </a:t>
            </a:r>
            <a:r>
              <a:rPr lang="ru-RU" sz="2400" dirty="0" smtClean="0"/>
              <a:t>представлен </a:t>
            </a:r>
            <a:r>
              <a:rPr lang="ru-RU" sz="2400" dirty="0"/>
              <a:t>следующими рубриками…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98764" y="5536668"/>
            <a:ext cx="4453466" cy="1071936"/>
          </a:xfrm>
          <a:prstGeom prst="wedgeRectCallout">
            <a:avLst>
              <a:gd name="adj1" fmla="val 79329"/>
              <a:gd name="adj2" fmla="val -283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Практическая работа</a:t>
            </a:r>
            <a:endParaRPr lang="ru-RU" sz="28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98764" y="1092530"/>
            <a:ext cx="4453466" cy="4049486"/>
          </a:xfrm>
          <a:prstGeom prst="wedgeRectCallout">
            <a:avLst>
              <a:gd name="adj1" fmla="val 80528"/>
              <a:gd name="adj2" fmla="val 18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Рубрика </a:t>
            </a:r>
          </a:p>
          <a:p>
            <a:pPr algn="ctr"/>
            <a:r>
              <a:rPr lang="ru-RU" sz="2800" b="1" dirty="0" smtClean="0"/>
              <a:t>«Это интересно» </a:t>
            </a:r>
          </a:p>
          <a:p>
            <a:pPr algn="ctr"/>
            <a:r>
              <a:rPr lang="ru-RU" sz="2400" b="1" dirty="0" smtClean="0"/>
              <a:t>(развивает творческие способности обучающихся, реализует </a:t>
            </a:r>
            <a:r>
              <a:rPr lang="ru-RU" sz="2400" b="1" dirty="0" err="1" smtClean="0"/>
              <a:t>межпредметные</a:t>
            </a:r>
            <a:r>
              <a:rPr lang="ru-RU" sz="2400" b="1" dirty="0" smtClean="0"/>
              <a:t> связи: речевая практика, математика, история, география, основы социальной жизни)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99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09800" y="81617"/>
            <a:ext cx="9575800" cy="694559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Аппарат </a:t>
            </a:r>
            <a:r>
              <a:rPr lang="ru-RU" sz="2400" dirty="0"/>
              <a:t>ориентировки </a:t>
            </a:r>
            <a:r>
              <a:rPr lang="ru-RU" sz="2400" dirty="0" smtClean="0"/>
              <a:t>представлен </a:t>
            </a:r>
            <a:r>
              <a:rPr lang="ru-RU" sz="2400" dirty="0"/>
              <a:t>следующими рубриками…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7" y="938151"/>
            <a:ext cx="5485034" cy="5729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6900529" y="2496879"/>
            <a:ext cx="4667693" cy="1777409"/>
          </a:xfrm>
          <a:prstGeom prst="wedgeRectCallout">
            <a:avLst>
              <a:gd name="adj1" fmla="val -70381"/>
              <a:gd name="adj2" fmla="val -1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Практические работы сопровождаются пошаговым алгоритмом выполняемых действий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86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6" y="902525"/>
            <a:ext cx="5564971" cy="5864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Аппарат </a:t>
            </a:r>
            <a:r>
              <a:rPr lang="ru-RU" sz="2400" dirty="0"/>
              <a:t>ориентировки </a:t>
            </a:r>
            <a:r>
              <a:rPr lang="ru-RU" sz="2400" dirty="0" smtClean="0"/>
              <a:t>представлен </a:t>
            </a:r>
            <a:r>
              <a:rPr lang="ru-RU" sz="2400" dirty="0"/>
              <a:t>следующими рубриками…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117168" y="4096987"/>
            <a:ext cx="4455886" cy="2256312"/>
          </a:xfrm>
          <a:prstGeom prst="wedgeRectCallout">
            <a:avLst>
              <a:gd name="adj1" fmla="val -119996"/>
              <a:gd name="adj2" fmla="val -1345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Пословицы или поговорки после текста </a:t>
            </a:r>
          </a:p>
          <a:p>
            <a:pPr algn="ctr"/>
            <a:r>
              <a:rPr lang="ru-RU" sz="2400" b="1" dirty="0" smtClean="0"/>
              <a:t>(записать в тетрадь, пояснить её смысл)</a:t>
            </a:r>
            <a:endParaRPr lang="ru-RU" sz="2400" b="1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117168" y="1456783"/>
            <a:ext cx="4455885" cy="1428921"/>
          </a:xfrm>
          <a:prstGeom prst="wedgeRectCallout">
            <a:avLst>
              <a:gd name="adj1" fmla="val -85643"/>
              <a:gd name="adj2" fmla="val -301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Творческое задание</a:t>
            </a:r>
          </a:p>
          <a:p>
            <a:pPr algn="ctr"/>
            <a:r>
              <a:rPr lang="ru-RU" sz="2800" b="1" dirty="0" smtClean="0"/>
              <a:t>(совместная работа)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99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Аппарат </a:t>
            </a:r>
            <a:r>
              <a:rPr lang="ru-RU" sz="2400" dirty="0"/>
              <a:t>ориентировки </a:t>
            </a:r>
            <a:r>
              <a:rPr lang="ru-RU" sz="2400" dirty="0" smtClean="0"/>
              <a:t>представлен </a:t>
            </a:r>
            <a:r>
              <a:rPr lang="ru-RU" sz="2400" dirty="0"/>
              <a:t>следующими рубриками…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87" y="1009096"/>
            <a:ext cx="6251943" cy="5763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744278" y="1285875"/>
            <a:ext cx="4433777" cy="1850730"/>
          </a:xfrm>
          <a:prstGeom prst="wedgeRectCallout">
            <a:avLst>
              <a:gd name="adj1" fmla="val 77676"/>
              <a:gd name="adj2" fmla="val 3344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Словарь</a:t>
            </a:r>
          </a:p>
          <a:p>
            <a:pPr algn="ctr"/>
            <a:r>
              <a:rPr lang="ru-RU" sz="2800" b="1" dirty="0" smtClean="0"/>
              <a:t>(новые термины обучающиеся записывают в словарь)</a:t>
            </a:r>
            <a:endParaRPr lang="ru-RU" sz="2800" b="1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44278" y="3890959"/>
            <a:ext cx="4433777" cy="1513923"/>
          </a:xfrm>
          <a:prstGeom prst="wedgeRectCallout">
            <a:avLst>
              <a:gd name="adj1" fmla="val 77382"/>
              <a:gd name="adj2" fmla="val -8730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Слова в рамке обучающимся нужно запомнить и выучить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87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268187" y="115889"/>
            <a:ext cx="9274629" cy="8651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Содержание </a:t>
            </a:r>
            <a:r>
              <a:rPr lang="ru-RU" sz="2800" b="1" dirty="0"/>
              <a:t>учебного </a:t>
            </a:r>
            <a:r>
              <a:rPr lang="ru-RU" sz="2800" b="1" dirty="0" smtClean="0"/>
              <a:t>пособия 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67358"/>
              </p:ext>
            </p:extLst>
          </p:nvPr>
        </p:nvGraphicFramePr>
        <p:xfrm>
          <a:off x="609600" y="973777"/>
          <a:ext cx="10972800" cy="583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425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Содержание </a:t>
            </a:r>
            <a:r>
              <a:rPr lang="ru-RU" sz="2400" dirty="0"/>
              <a:t>учебного пособия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8" y="973777"/>
            <a:ext cx="6240609" cy="53525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Прямоугольная выноска 3"/>
          <p:cNvSpPr/>
          <p:nvPr/>
        </p:nvSpPr>
        <p:spPr>
          <a:xfrm>
            <a:off x="7173111" y="2183127"/>
            <a:ext cx="4832012" cy="2256312"/>
          </a:xfrm>
          <a:prstGeom prst="wedgeRectCallout">
            <a:avLst>
              <a:gd name="adj1" fmla="val -65348"/>
              <a:gd name="adj2" fmla="val -2714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Виды рабочей одежды и правила ее использования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509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8" y="1209675"/>
            <a:ext cx="5111384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31065" y="72093"/>
            <a:ext cx="9575800" cy="672186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Содержание учебного пособия</a:t>
            </a:r>
            <a:endParaRPr lang="ru-RU" sz="24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006856" y="2183127"/>
            <a:ext cx="4832012" cy="2256312"/>
          </a:xfrm>
          <a:prstGeom prst="wedgeRectCallout">
            <a:avLst>
              <a:gd name="adj1" fmla="val -65348"/>
              <a:gd name="adj2" fmla="val -2714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Знакомство с </a:t>
            </a:r>
            <a:r>
              <a:rPr lang="ru-RU" sz="2800" b="1" dirty="0" smtClean="0"/>
              <a:t>инвентарем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148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Содержание </a:t>
            </a:r>
            <a:r>
              <a:rPr lang="ru-RU" sz="2400" dirty="0"/>
              <a:t>учебного пособия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76" y="1009403"/>
            <a:ext cx="6384269" cy="56526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ая выноска 4"/>
          <p:cNvSpPr/>
          <p:nvPr/>
        </p:nvSpPr>
        <p:spPr>
          <a:xfrm>
            <a:off x="578022" y="1842258"/>
            <a:ext cx="4635245" cy="2207228"/>
          </a:xfrm>
          <a:prstGeom prst="wedgeRectCallout">
            <a:avLst>
              <a:gd name="adj1" fmla="val 66002"/>
              <a:gd name="adj2" fmla="val 485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виды цветников и правила их оформления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551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53" y="961901"/>
            <a:ext cx="6178682" cy="5734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31065" y="72093"/>
            <a:ext cx="9575800" cy="672186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Содержание </a:t>
            </a:r>
            <a:r>
              <a:rPr lang="ru-RU" sz="2400" dirty="0"/>
              <a:t>учебного </a:t>
            </a:r>
            <a:r>
              <a:rPr lang="ru-RU" sz="2400" dirty="0" smtClean="0"/>
              <a:t>пособия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06771" y="1438497"/>
            <a:ext cx="4433777" cy="1489223"/>
          </a:xfrm>
          <a:prstGeom prst="wedgeRectCallout">
            <a:avLst>
              <a:gd name="adj1" fmla="val 76716"/>
              <a:gd name="adj2" fmla="val 5328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Правила техники </a:t>
            </a:r>
          </a:p>
          <a:p>
            <a:pPr algn="ctr"/>
            <a:r>
              <a:rPr lang="ru-RU" sz="2800" b="1" dirty="0" smtClean="0"/>
              <a:t>безопасности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506771" y="3589818"/>
            <a:ext cx="4433777" cy="1489223"/>
          </a:xfrm>
          <a:prstGeom prst="wedgeRectCallout">
            <a:avLst>
              <a:gd name="adj1" fmla="val 74318"/>
              <a:gd name="adj2" fmla="val 4400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Подробное описание выполняемых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3349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68" y="0"/>
            <a:ext cx="121821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40609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Предметная область: Технология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Предмет: Профильный труд. Цветоводство и декоративное садоводство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26820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АООП образования обучающихся с умственной отсталостью (интеллектуальными нарушениями)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6787864"/>
            <a:ext cx="12192000" cy="70136"/>
          </a:xfrm>
          <a:prstGeom prst="rect">
            <a:avLst/>
          </a:prstGeom>
        </p:spPr>
      </p:pic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0104561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099582" y="666268"/>
            <a:ext cx="131167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10253989" y="666268"/>
            <a:ext cx="89659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10368551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0517984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0778649" y="666268"/>
            <a:ext cx="89659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10893212" y="666276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1216980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1368067" y="666268"/>
            <a:ext cx="131167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11519153" y="666268"/>
            <a:ext cx="92979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10735480" y="300999"/>
            <a:ext cx="240747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87" name="Группа 86"/>
          <p:cNvGrpSpPr/>
          <p:nvPr/>
        </p:nvGrpSpPr>
        <p:grpSpPr>
          <a:xfrm>
            <a:off x="3" y="548203"/>
            <a:ext cx="9888209" cy="33206"/>
            <a:chOff x="0" y="548203"/>
            <a:chExt cx="9888209" cy="33206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4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4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4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5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58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6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7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59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72" name="Группа 71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73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81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85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86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82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83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84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4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75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9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80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6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7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78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756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" y="950026"/>
            <a:ext cx="5538623" cy="5817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446779" y="2299296"/>
            <a:ext cx="4206504" cy="1552575"/>
          </a:xfrm>
          <a:prstGeom prst="wedgeRectCallout">
            <a:avLst>
              <a:gd name="adj1" fmla="val -97322"/>
              <a:gd name="adj2" fmla="val 1226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Различные виды иллюстраций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81617"/>
            <a:ext cx="9575800" cy="714029"/>
          </a:xfrm>
        </p:spPr>
        <p:txBody>
          <a:bodyPr/>
          <a:lstStyle/>
          <a:p>
            <a:pPr algn="ctr"/>
            <a:r>
              <a:rPr lang="ru-RU" sz="2800" dirty="0" smtClean="0"/>
              <a:t>Иллюстрации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75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22026" y="1282535"/>
            <a:ext cx="6412676" cy="511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9696450" cy="740795"/>
          </a:xfrm>
        </p:spPr>
        <p:txBody>
          <a:bodyPr/>
          <a:lstStyle/>
          <a:p>
            <a:pPr algn="ctr"/>
            <a:r>
              <a:rPr lang="ru-RU" b="1" dirty="0"/>
              <a:t>ТЕХНОЛОГИЯ. ЦВЕТОВОДСТВО И ДЕКОРАТИВНОЕ САДОВОДСТВО.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 </a:t>
            </a:r>
            <a:r>
              <a:rPr lang="ru-RU" b="1" dirty="0"/>
              <a:t>КЛАСС для обучающихся с умственной </a:t>
            </a:r>
            <a:r>
              <a:rPr lang="ru-RU" b="1" dirty="0" smtClean="0"/>
              <a:t>отсталостью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интеллектуальными </a:t>
            </a:r>
            <a:r>
              <a:rPr lang="ru-RU" b="1" dirty="0" smtClean="0"/>
              <a:t>нарушениями)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3906" y="1793174"/>
            <a:ext cx="6068291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66"/>
                </a:solidFill>
                <a:ea typeface="Avenir Book"/>
                <a:cs typeface="Avenir Book"/>
              </a:rPr>
              <a:t>Ковалёва </a:t>
            </a:r>
            <a:r>
              <a:rPr lang="ru-RU" sz="2400" b="1" dirty="0">
                <a:solidFill>
                  <a:srgbClr val="003366"/>
                </a:solidFill>
                <a:ea typeface="Avenir Book"/>
                <a:cs typeface="Avenir Book"/>
              </a:rPr>
              <a:t>Евгения Алексеевна, </a:t>
            </a:r>
            <a:r>
              <a:rPr lang="ru-RU" sz="2400" dirty="0">
                <a:solidFill>
                  <a:srgbClr val="003366"/>
                </a:solidFill>
                <a:ea typeface="Avenir Book"/>
                <a:cs typeface="Avenir Book"/>
              </a:rPr>
              <a:t>автор линии УМК «Технология. Сельскохозяйственный труд» (5-9 классы)</a:t>
            </a:r>
          </a:p>
          <a:p>
            <a:pPr algn="just"/>
            <a:r>
              <a:rPr lang="ru-RU" sz="2400" b="1" dirty="0" smtClean="0">
                <a:solidFill>
                  <a:srgbClr val="003366"/>
                </a:solidFill>
                <a:ea typeface="Avenir Book"/>
                <a:cs typeface="Avenir Book"/>
              </a:rPr>
              <a:t>Карман </a:t>
            </a:r>
            <a:r>
              <a:rPr lang="ru-RU" sz="2400" b="1" dirty="0">
                <a:solidFill>
                  <a:srgbClr val="003366"/>
                </a:solidFill>
                <a:ea typeface="Avenir Book"/>
                <a:cs typeface="Avenir Book"/>
              </a:rPr>
              <a:t>Наталья </a:t>
            </a:r>
            <a:r>
              <a:rPr lang="ru-RU" sz="2400" b="1" dirty="0" smtClean="0">
                <a:solidFill>
                  <a:srgbClr val="003366"/>
                </a:solidFill>
                <a:ea typeface="Avenir Book"/>
                <a:cs typeface="Avenir Book"/>
              </a:rPr>
              <a:t>Митрофановна</a:t>
            </a:r>
            <a:r>
              <a:rPr lang="ru-RU" sz="2400" dirty="0">
                <a:solidFill>
                  <a:srgbClr val="003366"/>
                </a:solidFill>
                <a:ea typeface="Avenir Book"/>
                <a:cs typeface="Avenir Book"/>
              </a:rPr>
              <a:t>, </a:t>
            </a:r>
            <a:r>
              <a:rPr lang="ru-RU" sz="2400" dirty="0" smtClean="0">
                <a:solidFill>
                  <a:srgbClr val="003366"/>
                </a:solidFill>
                <a:ea typeface="Avenir Book"/>
                <a:cs typeface="Avenir Book"/>
              </a:rPr>
              <a:t>учитель </a:t>
            </a:r>
            <a:r>
              <a:rPr lang="ru-RU" sz="2400" dirty="0">
                <a:solidFill>
                  <a:srgbClr val="003366"/>
                </a:solidFill>
                <a:ea typeface="Avenir Book"/>
                <a:cs typeface="Avenir Book"/>
              </a:rPr>
              <a:t>профессионально-трудового </a:t>
            </a:r>
            <a:r>
              <a:rPr lang="ru-RU" sz="2400" dirty="0" smtClean="0">
                <a:solidFill>
                  <a:srgbClr val="003366"/>
                </a:solidFill>
                <a:ea typeface="Avenir Book"/>
                <a:cs typeface="Avenir Book"/>
              </a:rPr>
              <a:t>обучения ГБОУ </a:t>
            </a:r>
          </a:p>
          <a:p>
            <a:pPr algn="just"/>
            <a:r>
              <a:rPr lang="ru-RU" sz="2400" dirty="0" smtClean="0">
                <a:solidFill>
                  <a:srgbClr val="003366"/>
                </a:solidFill>
                <a:ea typeface="Avenir Book"/>
                <a:cs typeface="Avenir Book"/>
              </a:rPr>
              <a:t>г. Москвы СКОШИ №108</a:t>
            </a:r>
          </a:p>
          <a:p>
            <a:pPr algn="just"/>
            <a:r>
              <a:rPr lang="ru-RU" sz="2400" b="1" dirty="0" err="1" smtClean="0">
                <a:solidFill>
                  <a:srgbClr val="003366"/>
                </a:solidFill>
                <a:ea typeface="Avenir Book"/>
                <a:cs typeface="Avenir Book"/>
              </a:rPr>
              <a:t>Зак</a:t>
            </a:r>
            <a:r>
              <a:rPr lang="ru-RU" sz="2400" b="1" dirty="0" smtClean="0">
                <a:solidFill>
                  <a:srgbClr val="003366"/>
                </a:solidFill>
                <a:ea typeface="Avenir Book"/>
                <a:cs typeface="Avenir Book"/>
              </a:rPr>
              <a:t> </a:t>
            </a:r>
            <a:r>
              <a:rPr lang="ru-RU" sz="2400" b="1" dirty="0">
                <a:solidFill>
                  <a:srgbClr val="003366"/>
                </a:solidFill>
                <a:ea typeface="Avenir Book"/>
                <a:cs typeface="Avenir Book"/>
              </a:rPr>
              <a:t>Галина </a:t>
            </a:r>
            <a:r>
              <a:rPr lang="ru-RU" sz="2400" b="1" dirty="0" smtClean="0">
                <a:solidFill>
                  <a:srgbClr val="003366"/>
                </a:solidFill>
                <a:ea typeface="Avenir Book"/>
                <a:cs typeface="Avenir Book"/>
              </a:rPr>
              <a:t>Георгиевна, </a:t>
            </a:r>
            <a:r>
              <a:rPr lang="ru-RU" sz="2400" dirty="0" smtClean="0">
                <a:solidFill>
                  <a:srgbClr val="003366"/>
                </a:solidFill>
                <a:ea typeface="Avenir Book"/>
                <a:cs typeface="Avenir Book"/>
              </a:rPr>
              <a:t>кандидат </a:t>
            </a:r>
            <a:r>
              <a:rPr lang="ru-RU" sz="2400" dirty="0">
                <a:solidFill>
                  <a:srgbClr val="003366"/>
                </a:solidFill>
                <a:ea typeface="Avenir Book"/>
                <a:cs typeface="Avenir Book"/>
              </a:rPr>
              <a:t>педагогических наук, доцент кафедры специальной педагогики и специальной </a:t>
            </a:r>
            <a:r>
              <a:rPr lang="ru-RU" sz="2400" dirty="0" smtClean="0">
                <a:solidFill>
                  <a:srgbClr val="003366"/>
                </a:solidFill>
                <a:ea typeface="Avenir Book"/>
                <a:cs typeface="Avenir Book"/>
              </a:rPr>
              <a:t>психологии Института </a:t>
            </a:r>
            <a:r>
              <a:rPr lang="ru-RU" sz="2400" dirty="0">
                <a:solidFill>
                  <a:srgbClr val="003366"/>
                </a:solidFill>
                <a:ea typeface="Avenir Book"/>
                <a:cs typeface="Avenir Book"/>
              </a:rPr>
              <a:t>специального </a:t>
            </a:r>
            <a:r>
              <a:rPr lang="ru-RU" sz="2400" dirty="0" smtClean="0">
                <a:solidFill>
                  <a:srgbClr val="003366"/>
                </a:solidFill>
                <a:ea typeface="Avenir Book"/>
                <a:cs typeface="Avenir Book"/>
              </a:rPr>
              <a:t>образования Уральского государственного педагогического университета</a:t>
            </a:r>
            <a:endParaRPr lang="ru-RU" sz="2400" dirty="0">
              <a:solidFill>
                <a:srgbClr val="003366"/>
              </a:solidFill>
              <a:ea typeface="Avenir Book"/>
              <a:cs typeface="Avenir Book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7" y="1151587"/>
            <a:ext cx="4145766" cy="549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8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08019" y="3400931"/>
            <a:ext cx="8479182" cy="3196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81617"/>
            <a:ext cx="9575800" cy="726285"/>
          </a:xfrm>
        </p:spPr>
        <p:txBody>
          <a:bodyPr/>
          <a:lstStyle/>
          <a:p>
            <a:pPr algn="ctr"/>
            <a:r>
              <a:rPr lang="ru-RU" dirty="0" smtClean="0"/>
              <a:t>ТЕХНОЛОГИЯ. ЦВЕТОВОДСТВО И ДЕКОРАТИВНОЕ САДОВОДСТВО. </a:t>
            </a:r>
            <a:br>
              <a:rPr lang="ru-RU" dirty="0" smtClean="0"/>
            </a:br>
            <a:r>
              <a:rPr lang="ru-RU" dirty="0" smtClean="0"/>
              <a:t>6 </a:t>
            </a:r>
            <a:r>
              <a:rPr lang="ru-RU" dirty="0"/>
              <a:t>КЛАСС </a:t>
            </a:r>
            <a:r>
              <a:rPr lang="ru-RU" dirty="0" smtClean="0"/>
              <a:t>для </a:t>
            </a:r>
            <a:r>
              <a:rPr lang="ru-RU" dirty="0"/>
              <a:t>обучающихся с </a:t>
            </a:r>
            <a:r>
              <a:rPr lang="ru-RU" dirty="0" smtClean="0"/>
              <a:t>умственной отсталостью </a:t>
            </a:r>
            <a:br>
              <a:rPr lang="ru-RU" dirty="0" smtClean="0"/>
            </a:br>
            <a:r>
              <a:rPr lang="ru-RU" dirty="0" smtClean="0"/>
              <a:t>(интеллектуальными </a:t>
            </a:r>
            <a:r>
              <a:rPr lang="ru-RU" dirty="0"/>
              <a:t>нарушениями)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4294967295"/>
          </p:nvPr>
        </p:nvSpPr>
        <p:spPr>
          <a:xfrm>
            <a:off x="3408018" y="3279963"/>
            <a:ext cx="8479183" cy="3317390"/>
          </a:xfrm>
        </p:spPr>
        <p:txBody>
          <a:bodyPr>
            <a:normAutofit fontScale="32500" lnSpcReduction="20000"/>
          </a:bodyPr>
          <a:lstStyle/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3600" dirty="0" smtClean="0">
              <a:solidFill>
                <a:schemeClr val="tx1"/>
              </a:solidFill>
            </a:endParaRP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7400" b="0" dirty="0">
                <a:solidFill>
                  <a:schemeClr val="tx1"/>
                </a:solidFill>
              </a:rPr>
              <a:t>Основное место занятий обучающихся в 6 классе - кабинет-мастерская, где обучающиеся будут заниматься комнатными растениями, и пришкольный участок. </a:t>
            </a: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7400" b="0" dirty="0" smtClean="0">
                <a:solidFill>
                  <a:schemeClr val="tx1"/>
                </a:solidFill>
              </a:rPr>
              <a:t>Обучающиеся продолжат </a:t>
            </a:r>
            <a:r>
              <a:rPr lang="ru-RU" sz="7400" b="0" dirty="0">
                <a:solidFill>
                  <a:schemeClr val="tx1"/>
                </a:solidFill>
              </a:rPr>
              <a:t>знакомство с новыми растениями, с разными видами размножения </a:t>
            </a:r>
            <a:r>
              <a:rPr lang="ru-RU" sz="7400" b="0" dirty="0" smtClean="0">
                <a:solidFill>
                  <a:schemeClr val="tx1"/>
                </a:solidFill>
              </a:rPr>
              <a:t>растений.</a:t>
            </a: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7400" b="0" dirty="0" smtClean="0">
                <a:solidFill>
                  <a:schemeClr val="tx1"/>
                </a:solidFill>
              </a:rPr>
              <a:t>Научатся </a:t>
            </a:r>
            <a:r>
              <a:rPr lang="ru-RU" sz="7400" b="0" dirty="0">
                <a:solidFill>
                  <a:schemeClr val="tx1"/>
                </a:solidFill>
              </a:rPr>
              <a:t>правильно собирать и хранить семена </a:t>
            </a:r>
            <a:r>
              <a:rPr lang="ru-RU" sz="7400" b="0" dirty="0" smtClean="0">
                <a:solidFill>
                  <a:schemeClr val="tx1"/>
                </a:solidFill>
              </a:rPr>
              <a:t>цветов, сеять </a:t>
            </a:r>
            <a:r>
              <a:rPr lang="ru-RU" sz="7400" b="0" dirty="0">
                <a:solidFill>
                  <a:schemeClr val="tx1"/>
                </a:solidFill>
              </a:rPr>
              <a:t>семена для </a:t>
            </a:r>
            <a:r>
              <a:rPr lang="ru-RU" sz="7400" b="0" dirty="0" smtClean="0">
                <a:solidFill>
                  <a:schemeClr val="tx1"/>
                </a:solidFill>
              </a:rPr>
              <a:t>рассады, ухаживать </a:t>
            </a:r>
            <a:r>
              <a:rPr lang="ru-RU" sz="7400" b="0" dirty="0">
                <a:solidFill>
                  <a:schemeClr val="tx1"/>
                </a:solidFill>
              </a:rPr>
              <a:t>за рассадой и высаживать ее в </a:t>
            </a:r>
            <a:r>
              <a:rPr lang="ru-RU" sz="7400" b="0" dirty="0" smtClean="0">
                <a:solidFill>
                  <a:schemeClr val="tx1"/>
                </a:solidFill>
              </a:rPr>
              <a:t>цветники. </a:t>
            </a:r>
          </a:p>
        </p:txBody>
      </p:sp>
      <p:sp>
        <p:nvSpPr>
          <p:cNvPr id="7" name="Прямоугольник 14"/>
          <p:cNvSpPr/>
          <p:nvPr/>
        </p:nvSpPr>
        <p:spPr bwMode="auto">
          <a:xfrm>
            <a:off x="335360" y="5845620"/>
            <a:ext cx="2380660" cy="751732"/>
          </a:xfrm>
          <a:prstGeom prst="rect">
            <a:avLst/>
          </a:prstGeom>
          <a:solidFill>
            <a:srgbClr val="00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Н.М. Карман,</a:t>
            </a:r>
          </a:p>
          <a:p>
            <a:pPr>
              <a:lnSpc>
                <a:spcPts val="2000"/>
              </a:lnSpc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Е.А. Ковалёва, </a:t>
            </a:r>
          </a:p>
          <a:p>
            <a:pPr>
              <a:lnSpc>
                <a:spcPts val="2000"/>
              </a:lnSpc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Г.Г. Зак</a:t>
            </a:r>
            <a:endParaRPr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71" y="1348393"/>
            <a:ext cx="2855391" cy="19315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597" y="1301446"/>
            <a:ext cx="2901916" cy="19785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2" y="1163782"/>
            <a:ext cx="3112614" cy="42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9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08019" y="3400931"/>
            <a:ext cx="8479182" cy="3196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81617"/>
            <a:ext cx="9575800" cy="737779"/>
          </a:xfrm>
        </p:spPr>
        <p:txBody>
          <a:bodyPr/>
          <a:lstStyle/>
          <a:p>
            <a:pPr algn="ctr"/>
            <a:r>
              <a:rPr lang="ru-RU" dirty="0" smtClean="0"/>
              <a:t>ТЕХНОЛОГИЯ. ЦВЕТОВОДСТВО И ДЕКОРАТИВНОЕ САДОВОДСТВО. </a:t>
            </a:r>
            <a:br>
              <a:rPr lang="ru-RU" dirty="0" smtClean="0"/>
            </a:br>
            <a:r>
              <a:rPr lang="ru-RU" dirty="0" smtClean="0"/>
              <a:t>6 </a:t>
            </a:r>
            <a:r>
              <a:rPr lang="ru-RU" dirty="0"/>
              <a:t>КЛАСС </a:t>
            </a:r>
            <a:r>
              <a:rPr lang="ru-RU" dirty="0" smtClean="0"/>
              <a:t>для </a:t>
            </a:r>
            <a:r>
              <a:rPr lang="ru-RU" dirty="0"/>
              <a:t>обучающихся с </a:t>
            </a:r>
            <a:r>
              <a:rPr lang="ru-RU" dirty="0" smtClean="0"/>
              <a:t>умственной отсталостью </a:t>
            </a:r>
            <a:br>
              <a:rPr lang="ru-RU" dirty="0" smtClean="0"/>
            </a:br>
            <a:r>
              <a:rPr lang="ru-RU" dirty="0" smtClean="0"/>
              <a:t>(интеллектуальными </a:t>
            </a:r>
            <a:r>
              <a:rPr lang="ru-RU" dirty="0"/>
              <a:t>нарушениями)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4294967295"/>
          </p:nvPr>
        </p:nvSpPr>
        <p:spPr>
          <a:xfrm>
            <a:off x="3408018" y="3194463"/>
            <a:ext cx="8479183" cy="3402890"/>
          </a:xfrm>
        </p:spPr>
        <p:txBody>
          <a:bodyPr>
            <a:normAutofit fontScale="40000" lnSpcReduction="20000"/>
          </a:bodyPr>
          <a:lstStyle/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3600" dirty="0" smtClean="0">
              <a:solidFill>
                <a:schemeClr val="tx1"/>
              </a:solidFill>
            </a:endParaRP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000" b="0" dirty="0" smtClean="0">
                <a:solidFill>
                  <a:schemeClr val="tx1"/>
                </a:solidFill>
              </a:rPr>
              <a:t>Обучающиеся </a:t>
            </a:r>
            <a:r>
              <a:rPr lang="ru-RU" sz="6000" b="0" dirty="0">
                <a:solidFill>
                  <a:schemeClr val="tx1"/>
                </a:solidFill>
              </a:rPr>
              <a:t>научатся разбивать цветники, ухаживать за деревьями и кустарниками, правильно обрабатывать </a:t>
            </a:r>
            <a:r>
              <a:rPr lang="ru-RU" sz="6000" b="0" dirty="0" smtClean="0">
                <a:solidFill>
                  <a:schemeClr val="tx1"/>
                </a:solidFill>
              </a:rPr>
              <a:t>почву, соблюдать </a:t>
            </a:r>
            <a:r>
              <a:rPr lang="ru-RU" sz="6000" b="0" dirty="0">
                <a:solidFill>
                  <a:schemeClr val="tx1"/>
                </a:solidFill>
              </a:rPr>
              <a:t>правила техники безопасности. </a:t>
            </a:r>
            <a:endParaRPr lang="ru-RU" sz="6000" dirty="0">
              <a:solidFill>
                <a:srgbClr val="003366"/>
              </a:solidFill>
            </a:endParaRP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000" b="0" dirty="0" smtClean="0">
                <a:solidFill>
                  <a:schemeClr val="tx1"/>
                </a:solidFill>
              </a:rPr>
              <a:t>Работа </a:t>
            </a:r>
            <a:r>
              <a:rPr lang="ru-RU" sz="6000" b="0" dirty="0">
                <a:solidFill>
                  <a:schemeClr val="tx1"/>
                </a:solidFill>
              </a:rPr>
              <a:t>на участке проводится сезонно, как и в 5 классе. </a:t>
            </a:r>
            <a:endParaRPr lang="ru-RU" sz="6000" b="0" dirty="0" smtClean="0">
              <a:solidFill>
                <a:schemeClr val="tx1"/>
              </a:solidFill>
            </a:endParaRP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000" b="0" dirty="0" smtClean="0">
                <a:solidFill>
                  <a:schemeClr val="tx1"/>
                </a:solidFill>
              </a:rPr>
              <a:t>Знания </a:t>
            </a:r>
            <a:r>
              <a:rPr lang="ru-RU" sz="6000" b="0" dirty="0">
                <a:solidFill>
                  <a:schemeClr val="tx1"/>
                </a:solidFill>
              </a:rPr>
              <a:t>и навыки, полученные </a:t>
            </a:r>
            <a:r>
              <a:rPr lang="ru-RU" sz="6000" b="0" dirty="0" smtClean="0">
                <a:solidFill>
                  <a:schemeClr val="tx1"/>
                </a:solidFill>
              </a:rPr>
              <a:t>на </a:t>
            </a:r>
            <a:r>
              <a:rPr lang="ru-RU" sz="6000" b="0" dirty="0">
                <a:solidFill>
                  <a:schemeClr val="tx1"/>
                </a:solidFill>
              </a:rPr>
              <a:t>занятиях по цветоводству и декоративному садоводству, пригодятся </a:t>
            </a:r>
            <a:r>
              <a:rPr lang="ru-RU" sz="6000" b="0" dirty="0" smtClean="0">
                <a:solidFill>
                  <a:schemeClr val="tx1"/>
                </a:solidFill>
              </a:rPr>
              <a:t>обучающимся в повседневной жизни.</a:t>
            </a:r>
            <a:endParaRPr lang="ru-RU" sz="6000" dirty="0" smtClean="0">
              <a:solidFill>
                <a:srgbClr val="003366"/>
              </a:solidFill>
            </a:endParaRPr>
          </a:p>
        </p:txBody>
      </p:sp>
      <p:sp>
        <p:nvSpPr>
          <p:cNvPr id="7" name="Прямоугольник 14"/>
          <p:cNvSpPr/>
          <p:nvPr/>
        </p:nvSpPr>
        <p:spPr bwMode="auto">
          <a:xfrm>
            <a:off x="335360" y="5845620"/>
            <a:ext cx="2380660" cy="751732"/>
          </a:xfrm>
          <a:prstGeom prst="rect">
            <a:avLst/>
          </a:prstGeom>
          <a:solidFill>
            <a:srgbClr val="008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Н.М. Карман,</a:t>
            </a:r>
          </a:p>
          <a:p>
            <a:pPr>
              <a:lnSpc>
                <a:spcPts val="2000"/>
              </a:lnSpc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Е.А. Ковалёва, </a:t>
            </a:r>
          </a:p>
          <a:p>
            <a:pPr>
              <a:lnSpc>
                <a:spcPts val="2000"/>
              </a:lnSpc>
              <a:defRPr/>
            </a:pPr>
            <a:r>
              <a:rPr lang="ru-RU" sz="2100" b="1" dirty="0" smtClean="0">
                <a:solidFill>
                  <a:srgbClr val="FFFFFF"/>
                </a:solidFill>
              </a:rPr>
              <a:t>Г.Г. Зак</a:t>
            </a:r>
            <a:endParaRPr sz="2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42" y="1348393"/>
            <a:ext cx="2855391" cy="19315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85" y="1301446"/>
            <a:ext cx="2901916" cy="19785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2" y="1163782"/>
            <a:ext cx="3112614" cy="42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ОФИЦИАЛЬНЫЙ ИНТЕРНЕТ-МАГАЗИН </a:t>
            </a:r>
            <a:r>
              <a:rPr lang="ru-RU" sz="2800" dirty="0" smtClean="0"/>
              <a:t>ПРОСВЕЩЕНИЯ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5920" y="1429005"/>
            <a:ext cx="6480720" cy="464507"/>
          </a:xfrm>
          <a:prstGeom prst="rect">
            <a:avLst/>
          </a:prstGeom>
        </p:spPr>
        <p:txBody>
          <a:bodyPr wrap="square" lIns="64058" tIns="32046" rIns="64058" bIns="32046">
            <a:spAutoFit/>
          </a:bodyPr>
          <a:lstStyle/>
          <a:p>
            <a:pPr marL="48964" lvl="1" algn="ctr" defTabSz="911010" hangingPunct="0">
              <a:lnSpc>
                <a:spcPts val="1831"/>
              </a:lnSpc>
              <a:spcBef>
                <a:spcPts val="634"/>
              </a:spcBef>
              <a:buSzPct val="100000"/>
              <a:defRPr sz="22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en-US" sz="8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Helvetica Neue Bold Condensed"/>
                <a:cs typeface="Helvetica Neue Bold Condensed"/>
                <a:sym typeface="Helvetica"/>
              </a:rPr>
              <a:t>shop.prosv.ru</a:t>
            </a:r>
            <a:endParaRPr lang="ru-RU" sz="8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Helvetica Neue Bold Condensed"/>
              <a:cs typeface="Helvetica Neue Bold Condensed"/>
              <a:sym typeface="Helvetic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" y="836712"/>
            <a:ext cx="5568516" cy="22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115627"/>
            <a:ext cx="5300100" cy="45959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4" y="2924944"/>
            <a:ext cx="5786411" cy="3816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КОНТАКТНАЯ ИНФОРМАЦИЯ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64746" y="342900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 Narrow" panose="020B0606020202030204" pitchFamily="34" charset="0"/>
                <a:cs typeface="Helvetica"/>
              </a:rPr>
              <a:t>Приобретение продукции: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192" y="4005064"/>
            <a:ext cx="3816424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cs typeface="Helvetica"/>
              </a:rPr>
              <a:t>Отдел по работе с госзаказами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  <a:cs typeface="Helvetica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Arial Narrow" panose="020B0606020202030204" pitchFamily="34" charset="0"/>
              <a:cs typeface="Helvetica"/>
            </a:endParaRP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Helvetica"/>
                <a:cs typeface="Helvetica"/>
              </a:rPr>
              <a:t>Руководитель: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Helvetica"/>
              </a:rPr>
              <a:t> Трофимова Галина Владимировна</a:t>
            </a: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Helvetica"/>
                <a:cs typeface="Helvetica"/>
              </a:rPr>
              <a:t>Телефон: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Helvetica"/>
              </a:rPr>
              <a:t> +7 (495) 789-30-40, доб. 41-44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E-mail</a:t>
            </a:r>
            <a:r>
              <a:rPr lang="ru-RU" sz="1400" b="1" dirty="0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Helvetica"/>
                <a:cs typeface="Helvetica"/>
                <a:hlinkClick r:id="rId2"/>
              </a:rPr>
              <a:t>GTrofimova@prosv.ru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sz="1400" dirty="0">
              <a:solidFill>
                <a:srgbClr val="FFFFFF">
                  <a:lumMod val="50000"/>
                </a:srgbClr>
              </a:solidFill>
              <a:latin typeface="Helvetica"/>
              <a:cs typeface="Helvetica"/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7752183" y="4005064"/>
            <a:ext cx="3816424" cy="15081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cs typeface="Helvetica"/>
              </a:rPr>
              <a:t>Отдел по работе с оптовыми клиентами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  <a:cs typeface="Helvetica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Arial Narrow" panose="020B0606020202030204" pitchFamily="34" charset="0"/>
              <a:cs typeface="Helvetica"/>
            </a:endParaRP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Helvetica"/>
                <a:cs typeface="Helvetica"/>
              </a:rPr>
              <a:t>Руководитель: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Helvetica"/>
              </a:rPr>
              <a:t> Кузнецова Анна Николаевна</a:t>
            </a: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Helvetica"/>
                <a:cs typeface="Helvetica"/>
              </a:rPr>
              <a:t>Телефон: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Helvetica"/>
              </a:rPr>
              <a:t> +7 (495) 789-30-40, доб. 40-76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E-mail</a:t>
            </a:r>
            <a:r>
              <a:rPr lang="ru-RU" sz="1400" b="1" dirty="0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  <a:r>
              <a:rPr lang="ru-RU" sz="1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  <a:hlinkClick r:id="rId3"/>
              </a:rPr>
              <a:t>AKuznetsova@prosv.ru</a:t>
            </a:r>
            <a:endParaRPr lang="en-US" sz="1400" dirty="0">
              <a:solidFill>
                <a:srgbClr val="FFFFFF">
                  <a:lumMod val="5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2778" y="71358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0000"/>
                </a:solidFill>
                <a:latin typeface="Arial Narrow" panose="020B0606020202030204" pitchFamily="34" charset="0"/>
                <a:cs typeface="Helvetica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Arial Narrow" panose="020B0606020202030204" pitchFamily="34" charset="0"/>
                <a:cs typeface="Helvetica"/>
                <a:hlinkClick r:id="rId4"/>
              </a:rPr>
              <a:t>www.prosv.ru</a:t>
            </a:r>
            <a:endParaRPr lang="ru-RU" sz="4400" b="1" dirty="0">
              <a:solidFill>
                <a:srgbClr val="000000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643" y="1988840"/>
            <a:ext cx="3858559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000000"/>
                </a:solidFill>
                <a:latin typeface="Arial Narrow" panose="020B0606020202030204" pitchFamily="34" charset="0"/>
                <a:cs typeface="Helvetica"/>
              </a:defRPr>
            </a:lvl1pPr>
          </a:lstStyle>
          <a:p>
            <a:pPr algn="ctr">
              <a:defRPr/>
            </a:pPr>
            <a:r>
              <a:rPr lang="ru-RU" dirty="0">
                <a:sym typeface="Helvetica"/>
              </a:rPr>
              <a:t>В</a:t>
            </a:r>
            <a:r>
              <a:rPr lang="ru-RU" dirty="0" smtClean="0">
                <a:sym typeface="Helvetica"/>
              </a:rPr>
              <a:t>опросы </a:t>
            </a:r>
            <a:r>
              <a:rPr lang="ru-RU" dirty="0">
                <a:sym typeface="Helvetica"/>
              </a:rPr>
              <a:t>по </a:t>
            </a:r>
            <a:r>
              <a:rPr lang="ru-RU" dirty="0" smtClean="0">
                <a:sym typeface="Helvetica"/>
              </a:rPr>
              <a:t>учебно-методическому обеспечению образования детей </a:t>
            </a:r>
            <a:r>
              <a:rPr lang="ru-RU" dirty="0">
                <a:sym typeface="Helvetica"/>
              </a:rPr>
              <a:t>с </a:t>
            </a:r>
            <a:r>
              <a:rPr lang="ru-RU" dirty="0" smtClean="0">
                <a:sym typeface="Helvetica"/>
              </a:rPr>
              <a:t>ОВЗ</a:t>
            </a:r>
          </a:p>
          <a:p>
            <a:pPr>
              <a:defRPr/>
            </a:pPr>
            <a:endParaRPr lang="ru-RU" sz="800" dirty="0" smtClean="0">
              <a:sym typeface="Helvetica"/>
            </a:endParaRPr>
          </a:p>
          <a:p>
            <a:pPr algn="ctr">
              <a:defRPr/>
            </a:pPr>
            <a:r>
              <a:rPr lang="en-US" sz="2200" b="1" dirty="0" smtClean="0">
                <a:latin typeface="Helvetica"/>
                <a:hlinkClick r:id="rId5"/>
              </a:rPr>
              <a:t>ovz@prosv.ru</a:t>
            </a:r>
            <a:r>
              <a:rPr lang="ru-RU" sz="2200" b="1" dirty="0" smtClean="0">
                <a:latin typeface="Helvetica"/>
              </a:rPr>
              <a:t> </a:t>
            </a:r>
            <a:endParaRPr lang="ru-RU" sz="2200" b="1" dirty="0">
              <a:latin typeface="Helvetic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1774" y="5595908"/>
            <a:ext cx="3316296" cy="11419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64058" tIns="32046" rIns="64058" bIns="32046">
            <a:spAutoFit/>
          </a:bodyPr>
          <a:lstStyle/>
          <a:p>
            <a:pPr marL="48964" lvl="1" algn="ctr" defTabSz="911010" hangingPunct="0">
              <a:lnSpc>
                <a:spcPts val="1831"/>
              </a:lnSpc>
              <a:spcBef>
                <a:spcPts val="634"/>
              </a:spcBef>
              <a:buSzPct val="100000"/>
              <a:defRPr sz="22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Helvetica Neue Bold Condensed"/>
                <a:cs typeface="Helvetica Neue Bold Condensed"/>
                <a:sym typeface="Helvetica"/>
              </a:rPr>
              <a:t>Интернет-магазин издательства «Просвещение»</a:t>
            </a:r>
          </a:p>
          <a:p>
            <a:pPr marL="48964" lvl="1" algn="ctr" defTabSz="911010" hangingPunct="0">
              <a:lnSpc>
                <a:spcPts val="1831"/>
              </a:lnSpc>
              <a:spcBef>
                <a:spcPts val="634"/>
              </a:spcBef>
              <a:buSzPct val="100000"/>
              <a:defRPr sz="22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 lang="en-US" sz="16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Helvetica Neue Bold Condensed"/>
              <a:cs typeface="Helvetica Neue Bold Condensed"/>
              <a:sym typeface="Helvetica"/>
            </a:endParaRPr>
          </a:p>
          <a:p>
            <a:pPr marL="48964" lvl="1" algn="ctr" defTabSz="911010" hangingPunct="0">
              <a:lnSpc>
                <a:spcPts val="1831"/>
              </a:lnSpc>
              <a:spcBef>
                <a:spcPts val="634"/>
              </a:spcBef>
              <a:buSzPct val="100000"/>
              <a:defRPr sz="2200">
                <a:solidFill>
                  <a:srgbClr val="005493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lang="en-US" sz="32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Helvetica Neue Bold Condensed"/>
                <a:cs typeface="Helvetica Neue Bold Condensed"/>
                <a:sym typeface="Helvetica"/>
              </a:rPr>
              <a:t>shop.prosv.ru</a:t>
            </a:r>
            <a:endParaRPr lang="ru-RU" sz="32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Helvetica Neue Bold Condensed"/>
              <a:cs typeface="Helvetica Neue Bold Condensed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56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9916" y="138224"/>
            <a:ext cx="9062484" cy="6984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ФГОС </a:t>
            </a:r>
            <a:r>
              <a:rPr lang="ru-RU" sz="2700" b="1" dirty="0">
                <a:solidFill>
                  <a:schemeClr val="tx1"/>
                </a:solidFill>
              </a:rPr>
              <a:t>и </a:t>
            </a:r>
            <a:r>
              <a:rPr lang="ru-RU" sz="2700" b="1" dirty="0" err="1" smtClean="0">
                <a:solidFill>
                  <a:schemeClr val="tx1"/>
                </a:solidFill>
              </a:rPr>
              <a:t>ПрАООП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>
                <a:solidFill>
                  <a:schemeClr val="tx1"/>
                </a:solidFill>
              </a:rPr>
              <a:t>образования обучающихся с умственной отсталостью (интеллектуальными нарушениями)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23225"/>
              </p:ext>
            </p:extLst>
          </p:nvPr>
        </p:nvGraphicFramePr>
        <p:xfrm>
          <a:off x="465989" y="932723"/>
          <a:ext cx="11587466" cy="582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6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2030" y="1348772"/>
            <a:ext cx="6210795" cy="52064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9696450" cy="740795"/>
          </a:xfrm>
        </p:spPr>
        <p:txBody>
          <a:bodyPr/>
          <a:lstStyle/>
          <a:p>
            <a:pPr algn="ctr"/>
            <a:r>
              <a:rPr lang="ru-RU" b="1" dirty="0"/>
              <a:t>ТЕХНОЛОГИЯ. ЦВЕТОВОДСТВО И ДЕКОРАТИВНОЕ САДОВОДСТВО.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 </a:t>
            </a:r>
            <a:r>
              <a:rPr lang="ru-RU" b="1" dirty="0"/>
              <a:t>КЛАСС для обучающихся с умственной </a:t>
            </a:r>
            <a:r>
              <a:rPr lang="ru-RU" b="1" dirty="0" smtClean="0"/>
              <a:t>отсталостью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интеллектуальными </a:t>
            </a:r>
            <a:r>
              <a:rPr lang="ru-RU" b="1" dirty="0" smtClean="0"/>
              <a:t>нарушениями)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4" y="1195285"/>
            <a:ext cx="4405745" cy="551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54535" y="1348772"/>
            <a:ext cx="5884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ea typeface="Avenir Book"/>
              <a:cs typeface="Avenir Book"/>
            </a:endParaRPr>
          </a:p>
          <a:p>
            <a:pPr algn="just"/>
            <a:r>
              <a:rPr lang="ru-RU" sz="2400" b="1" dirty="0" smtClean="0">
                <a:ea typeface="Avenir Book"/>
                <a:cs typeface="Avenir Book"/>
              </a:rPr>
              <a:t>Ковалёва </a:t>
            </a:r>
            <a:r>
              <a:rPr lang="ru-RU" sz="2400" b="1" dirty="0">
                <a:ea typeface="Avenir Book"/>
                <a:cs typeface="Avenir Book"/>
              </a:rPr>
              <a:t>Евгения Алексеевна, </a:t>
            </a:r>
            <a:r>
              <a:rPr lang="ru-RU" sz="2400" dirty="0">
                <a:ea typeface="Avenir Book"/>
                <a:cs typeface="Avenir Book"/>
              </a:rPr>
              <a:t>автор линии УМК «Технология. Сельскохозяйственный труд» (5-9 классы)</a:t>
            </a:r>
          </a:p>
          <a:p>
            <a:pPr algn="just"/>
            <a:r>
              <a:rPr lang="ru-RU" sz="2400" b="1" dirty="0" smtClean="0">
                <a:ea typeface="Avenir Book"/>
                <a:cs typeface="Avenir Book"/>
              </a:rPr>
              <a:t>Карман </a:t>
            </a:r>
            <a:r>
              <a:rPr lang="ru-RU" sz="2400" b="1" dirty="0">
                <a:ea typeface="Avenir Book"/>
                <a:cs typeface="Avenir Book"/>
              </a:rPr>
              <a:t>Наталья </a:t>
            </a:r>
            <a:r>
              <a:rPr lang="ru-RU" sz="2400" b="1" dirty="0" smtClean="0">
                <a:ea typeface="Avenir Book"/>
                <a:cs typeface="Avenir Book"/>
              </a:rPr>
              <a:t>Митрофановна</a:t>
            </a:r>
            <a:r>
              <a:rPr lang="ru-RU" sz="2400" dirty="0">
                <a:ea typeface="Avenir Book"/>
                <a:cs typeface="Avenir Book"/>
              </a:rPr>
              <a:t>, </a:t>
            </a:r>
            <a:r>
              <a:rPr lang="ru-RU" sz="2400" dirty="0" smtClean="0">
                <a:ea typeface="Avenir Book"/>
                <a:cs typeface="Avenir Book"/>
              </a:rPr>
              <a:t>учитель </a:t>
            </a:r>
            <a:r>
              <a:rPr lang="ru-RU" sz="2400" dirty="0">
                <a:ea typeface="Avenir Book"/>
                <a:cs typeface="Avenir Book"/>
              </a:rPr>
              <a:t>профессионально-трудового </a:t>
            </a:r>
            <a:r>
              <a:rPr lang="ru-RU" sz="2400" dirty="0" smtClean="0">
                <a:ea typeface="Avenir Book"/>
                <a:cs typeface="Avenir Book"/>
              </a:rPr>
              <a:t>обучения ГБОУ г. Москвы СКОШИ №108</a:t>
            </a:r>
          </a:p>
          <a:p>
            <a:pPr algn="just"/>
            <a:r>
              <a:rPr lang="ru-RU" sz="2400" b="1" dirty="0" err="1" smtClean="0">
                <a:ea typeface="Avenir Book"/>
                <a:cs typeface="Avenir Book"/>
              </a:rPr>
              <a:t>Зак</a:t>
            </a:r>
            <a:r>
              <a:rPr lang="ru-RU" sz="2400" b="1" dirty="0" smtClean="0">
                <a:ea typeface="Avenir Book"/>
                <a:cs typeface="Avenir Book"/>
              </a:rPr>
              <a:t> </a:t>
            </a:r>
            <a:r>
              <a:rPr lang="ru-RU" sz="2400" b="1" dirty="0">
                <a:ea typeface="Avenir Book"/>
                <a:cs typeface="Avenir Book"/>
              </a:rPr>
              <a:t>Галина </a:t>
            </a:r>
            <a:r>
              <a:rPr lang="ru-RU" sz="2400" b="1" dirty="0" smtClean="0">
                <a:ea typeface="Avenir Book"/>
                <a:cs typeface="Avenir Book"/>
              </a:rPr>
              <a:t>Георгиевна, </a:t>
            </a:r>
            <a:r>
              <a:rPr lang="ru-RU" sz="2400" dirty="0" smtClean="0">
                <a:ea typeface="Avenir Book"/>
                <a:cs typeface="Avenir Book"/>
              </a:rPr>
              <a:t>кандидат </a:t>
            </a:r>
            <a:r>
              <a:rPr lang="ru-RU" sz="2400" dirty="0">
                <a:ea typeface="Avenir Book"/>
                <a:cs typeface="Avenir Book"/>
              </a:rPr>
              <a:t>педагогических наук, доцент кафедры специальной педагогики и специальной </a:t>
            </a:r>
            <a:r>
              <a:rPr lang="ru-RU" sz="2400" dirty="0" smtClean="0">
                <a:ea typeface="Avenir Book"/>
                <a:cs typeface="Avenir Book"/>
              </a:rPr>
              <a:t>психологии Института </a:t>
            </a:r>
            <a:r>
              <a:rPr lang="ru-RU" sz="2400" dirty="0">
                <a:ea typeface="Avenir Book"/>
                <a:cs typeface="Avenir Book"/>
              </a:rPr>
              <a:t>специального </a:t>
            </a:r>
            <a:r>
              <a:rPr lang="ru-RU" sz="2400" dirty="0" smtClean="0">
                <a:ea typeface="Avenir Book"/>
                <a:cs typeface="Avenir Book"/>
              </a:rPr>
              <a:t>образования Уральского государственного педагогического университета</a:t>
            </a:r>
            <a:endParaRPr lang="ru-RU" sz="2400" dirty="0">
              <a:ea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984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44540" y="1348772"/>
            <a:ext cx="5890162" cy="41399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32418"/>
            <a:ext cx="9696450" cy="740795"/>
          </a:xfrm>
        </p:spPr>
        <p:txBody>
          <a:bodyPr/>
          <a:lstStyle/>
          <a:p>
            <a:pPr algn="ctr"/>
            <a:r>
              <a:rPr lang="ru-RU" b="1" dirty="0"/>
              <a:t>ТЕХНОЛОГИЯ. ЦВЕТОВОДСТВО И ДЕКОРАТИВНОЕ САДОВОДСТВО.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 </a:t>
            </a:r>
            <a:r>
              <a:rPr lang="ru-RU" b="1" dirty="0"/>
              <a:t>КЛАСС для обучающихся с умственной </a:t>
            </a:r>
            <a:r>
              <a:rPr lang="ru-RU" b="1" dirty="0" smtClean="0"/>
              <a:t>отсталостью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интеллектуальными </a:t>
            </a:r>
            <a:r>
              <a:rPr lang="ru-RU" b="1" dirty="0" smtClean="0"/>
              <a:t>нарушениями)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1220714"/>
            <a:ext cx="4631377" cy="551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39543" y="1348772"/>
            <a:ext cx="5599216" cy="372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indent="355600" algn="just"/>
            <a:endParaRPr lang="ru-RU" sz="2400" dirty="0" smtClean="0"/>
          </a:p>
          <a:p>
            <a:pPr indent="355600" algn="just"/>
            <a:r>
              <a:rPr lang="ru-RU" sz="2400" dirty="0" smtClean="0"/>
              <a:t>Учебное </a:t>
            </a:r>
            <a:r>
              <a:rPr lang="ru-RU" sz="2400" dirty="0"/>
              <a:t>пособие </a:t>
            </a:r>
            <a:r>
              <a:rPr lang="ru-RU" sz="2400" dirty="0" smtClean="0"/>
              <a:t>реализует </a:t>
            </a:r>
            <a:r>
              <a:rPr lang="ru-RU" sz="2400" dirty="0"/>
              <a:t>требования адаптированной основной общеобразовательной программы в предметной области «Технологии» в соответствии с ФГОС образования обучающихся с </a:t>
            </a:r>
            <a:r>
              <a:rPr lang="ru-RU" sz="2400" dirty="0" smtClean="0"/>
              <a:t>умственной отсталостью (интеллектуальными нарушениями).</a:t>
            </a:r>
            <a:r>
              <a:rPr lang="ru-RU" sz="2400" dirty="0"/>
              <a:t> </a:t>
            </a:r>
            <a:endParaRPr lang="ru-RU" sz="2400" dirty="0" smtClean="0"/>
          </a:p>
          <a:p>
            <a:pPr indent="355600" algn="just"/>
            <a:endParaRPr lang="ru-RU" sz="2400" dirty="0">
              <a:solidFill>
                <a:srgbClr val="003366"/>
              </a:solidFill>
              <a:ea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765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08019" y="3400931"/>
            <a:ext cx="8479182" cy="3196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81617"/>
            <a:ext cx="9575800" cy="726285"/>
          </a:xfrm>
        </p:spPr>
        <p:txBody>
          <a:bodyPr/>
          <a:lstStyle/>
          <a:p>
            <a:pPr algn="ctr"/>
            <a:r>
              <a:rPr lang="ru-RU" dirty="0" smtClean="0"/>
              <a:t>ТЕХНОЛОГИЯ. ЦВЕТОВОДСТВО И ДЕКОРАТИВНОЕ САДОВОДСТВО. </a:t>
            </a:r>
            <a:br>
              <a:rPr lang="ru-RU" dirty="0" smtClean="0"/>
            </a:br>
            <a:r>
              <a:rPr lang="ru-RU" dirty="0" smtClean="0"/>
              <a:t>5 </a:t>
            </a:r>
            <a:r>
              <a:rPr lang="ru-RU" dirty="0"/>
              <a:t>КЛАСС </a:t>
            </a:r>
            <a:r>
              <a:rPr lang="ru-RU" dirty="0" smtClean="0"/>
              <a:t>для </a:t>
            </a:r>
            <a:r>
              <a:rPr lang="ru-RU" dirty="0"/>
              <a:t>обучающихся с </a:t>
            </a:r>
            <a:r>
              <a:rPr lang="ru-RU" dirty="0" smtClean="0"/>
              <a:t>умственной отсталостью </a:t>
            </a:r>
            <a:br>
              <a:rPr lang="ru-RU" dirty="0" smtClean="0"/>
            </a:br>
            <a:r>
              <a:rPr lang="ru-RU" dirty="0" smtClean="0"/>
              <a:t>(интеллектуальными </a:t>
            </a:r>
            <a:r>
              <a:rPr lang="ru-RU" dirty="0"/>
              <a:t>нарушениями)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4294967295"/>
          </p:nvPr>
        </p:nvSpPr>
        <p:spPr>
          <a:xfrm>
            <a:off x="3408018" y="3400931"/>
            <a:ext cx="8479183" cy="3196421"/>
          </a:xfrm>
        </p:spPr>
        <p:txBody>
          <a:bodyPr>
            <a:normAutofit fontScale="32500" lnSpcReduction="20000"/>
          </a:bodyPr>
          <a:lstStyle/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3600" dirty="0" smtClean="0">
              <a:solidFill>
                <a:schemeClr val="tx1"/>
              </a:solidFill>
            </a:endParaRP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200" dirty="0" smtClean="0">
                <a:solidFill>
                  <a:schemeClr val="tx1"/>
                </a:solidFill>
              </a:rPr>
              <a:t>Учебное </a:t>
            </a:r>
            <a:r>
              <a:rPr lang="ru-RU" sz="6200" dirty="0">
                <a:solidFill>
                  <a:schemeClr val="tx1"/>
                </a:solidFill>
              </a:rPr>
              <a:t>пособие имеет </a:t>
            </a: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практико-ориентированную 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</a:rPr>
              <a:t>направленность. </a:t>
            </a: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200" dirty="0" smtClean="0">
                <a:solidFill>
                  <a:schemeClr val="tx1"/>
                </a:solidFill>
              </a:rPr>
              <a:t>Познакомит обучающихся с </a:t>
            </a:r>
            <a:r>
              <a:rPr lang="ru-RU" sz="6200" dirty="0">
                <a:solidFill>
                  <a:schemeClr val="tx1"/>
                </a:solidFill>
              </a:rPr>
              <a:t>профессиями озеленителя и цветовода, поможет сформировать у </a:t>
            </a:r>
            <a:r>
              <a:rPr lang="ru-RU" sz="6200" dirty="0" smtClean="0">
                <a:solidFill>
                  <a:schemeClr val="tx1"/>
                </a:solidFill>
              </a:rPr>
              <a:t>обучающихся интерес </a:t>
            </a:r>
            <a:r>
              <a:rPr lang="ru-RU" sz="6200" dirty="0">
                <a:solidFill>
                  <a:schemeClr val="tx1"/>
                </a:solidFill>
              </a:rPr>
              <a:t>к занятиям цветоводством и декоративным </a:t>
            </a:r>
            <a:r>
              <a:rPr lang="ru-RU" sz="6200" dirty="0" smtClean="0">
                <a:solidFill>
                  <a:schemeClr val="tx1"/>
                </a:solidFill>
              </a:rPr>
              <a:t>садоводством (в соответствии с требованиями Профессионального стандарта </a:t>
            </a: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(Профессиональный стандарт 13.015. Специалист в области декоративного садоводства. Рабочие зеленого хозяйства. Садовники. Садоводы</a:t>
            </a:r>
            <a:r>
              <a:rPr lang="ru-RU" sz="62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Формирует БУД: личностные, познавательные, регулятивные, коммуникативные. </a:t>
            </a:r>
          </a:p>
          <a:p>
            <a:pPr marL="0" indent="355600" algn="just" defTabSz="821531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defTabSz="821531">
              <a:buNone/>
              <a:defRPr/>
            </a:pPr>
            <a:endParaRPr lang="ru-RU" dirty="0" smtClean="0">
              <a:solidFill>
                <a:srgbClr val="003366"/>
              </a:solidFill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1616520"/>
            <a:ext cx="2938658" cy="3912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647" y="1127982"/>
            <a:ext cx="2855391" cy="19315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596" y="1081035"/>
            <a:ext cx="2901916" cy="19785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41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08019" y="3400931"/>
            <a:ext cx="8479182" cy="3196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58" y="-83127"/>
            <a:ext cx="9749643" cy="93815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ТЕХНОЛОГИЯ. ЦВЕТОВОДСТВО И ДЕКОРАТИВНОЕ САДОВОДСТВО. </a:t>
            </a:r>
            <a:br>
              <a:rPr lang="ru-RU" dirty="0" smtClean="0"/>
            </a:br>
            <a:r>
              <a:rPr lang="ru-RU" dirty="0" smtClean="0"/>
              <a:t>5 </a:t>
            </a:r>
            <a:r>
              <a:rPr lang="ru-RU" dirty="0"/>
              <a:t>КЛАСС </a:t>
            </a:r>
            <a:r>
              <a:rPr lang="ru-RU" dirty="0" smtClean="0"/>
              <a:t>для </a:t>
            </a:r>
            <a:r>
              <a:rPr lang="ru-RU" dirty="0"/>
              <a:t>обучающихся с </a:t>
            </a:r>
            <a:r>
              <a:rPr lang="ru-RU" dirty="0" smtClean="0"/>
              <a:t>умственной отсталостью </a:t>
            </a:r>
            <a:br>
              <a:rPr lang="ru-RU" dirty="0" smtClean="0"/>
            </a:br>
            <a:r>
              <a:rPr lang="ru-RU" dirty="0" smtClean="0"/>
              <a:t>(интеллектуальными </a:t>
            </a:r>
            <a:r>
              <a:rPr lang="ru-RU" dirty="0"/>
              <a:t>нарушениями)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4294967295"/>
          </p:nvPr>
        </p:nvSpPr>
        <p:spPr>
          <a:xfrm>
            <a:off x="3524978" y="3573016"/>
            <a:ext cx="8207844" cy="2875285"/>
          </a:xfrm>
        </p:spPr>
        <p:txBody>
          <a:bodyPr>
            <a:normAutofit/>
          </a:bodyPr>
          <a:lstStyle/>
          <a:p>
            <a:pPr marL="0" indent="0" defTabSz="821531">
              <a:buNone/>
              <a:defRPr/>
            </a:pPr>
            <a:endParaRPr lang="ru-RU" sz="1800" dirty="0" smtClean="0">
              <a:solidFill>
                <a:srgbClr val="003366"/>
              </a:solidFill>
            </a:endParaRPr>
          </a:p>
          <a:p>
            <a:pPr marL="0" indent="355600" algn="just" defTabSz="821531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Научит </a:t>
            </a:r>
            <a:r>
              <a:rPr lang="ru-RU" sz="2400" dirty="0">
                <a:solidFill>
                  <a:schemeClr val="tx1"/>
                </a:solidFill>
              </a:rPr>
              <a:t>правильно ухаживать за комнатными и цветочными растениями, расскажет о классификации </a:t>
            </a:r>
            <a:r>
              <a:rPr lang="ru-RU" sz="2400" dirty="0" smtClean="0">
                <a:solidFill>
                  <a:schemeClr val="tx1"/>
                </a:solidFill>
              </a:rPr>
              <a:t>цветочно-декоративных культур, </a:t>
            </a:r>
            <a:r>
              <a:rPr lang="ru-RU" sz="2400" dirty="0">
                <a:solidFill>
                  <a:schemeClr val="tx1"/>
                </a:solidFill>
              </a:rPr>
              <a:t>об особенностях однолетних цветочных растений и агротехнике их выращивания, об использовании однолетних растений для цветочного оформления улиц и помещений. 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1616520"/>
            <a:ext cx="2938658" cy="3912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273" y="1051344"/>
            <a:ext cx="3204479" cy="21802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646" y="1166376"/>
            <a:ext cx="3052927" cy="20651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59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3399" y="3136986"/>
            <a:ext cx="8719266" cy="3196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81617"/>
            <a:ext cx="9575800" cy="831127"/>
          </a:xfrm>
        </p:spPr>
        <p:txBody>
          <a:bodyPr/>
          <a:lstStyle/>
          <a:p>
            <a:pPr algn="ctr"/>
            <a:r>
              <a:rPr lang="ru-RU" dirty="0" smtClean="0"/>
              <a:t>ТЕХНОЛОГИЯ. ЦВЕТОВОДСТВО И ДЕКОРАТИВНОЕ САДОВОДСТВО. </a:t>
            </a:r>
            <a:br>
              <a:rPr lang="ru-RU" dirty="0" smtClean="0"/>
            </a:br>
            <a:r>
              <a:rPr lang="ru-RU" dirty="0" smtClean="0"/>
              <a:t>5 </a:t>
            </a:r>
            <a:r>
              <a:rPr lang="ru-RU" dirty="0"/>
              <a:t>КЛАСС </a:t>
            </a:r>
            <a:r>
              <a:rPr lang="ru-RU" dirty="0" smtClean="0"/>
              <a:t>для </a:t>
            </a:r>
            <a:r>
              <a:rPr lang="ru-RU" dirty="0"/>
              <a:t>обучающихся с </a:t>
            </a:r>
            <a:r>
              <a:rPr lang="ru-RU" dirty="0" smtClean="0"/>
              <a:t>умственной отсталостью</a:t>
            </a:r>
            <a:br>
              <a:rPr lang="ru-RU" dirty="0" smtClean="0"/>
            </a:br>
            <a:r>
              <a:rPr lang="ru-RU" dirty="0" smtClean="0"/>
              <a:t>(интеллектуальными </a:t>
            </a:r>
            <a:r>
              <a:rPr lang="ru-RU" dirty="0"/>
              <a:t>нарушениями)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4294967295"/>
          </p:nvPr>
        </p:nvSpPr>
        <p:spPr>
          <a:xfrm>
            <a:off x="3574473" y="3136986"/>
            <a:ext cx="8277102" cy="3196421"/>
          </a:xfrm>
        </p:spPr>
        <p:txBody>
          <a:bodyPr>
            <a:normAutofit/>
          </a:bodyPr>
          <a:lstStyle/>
          <a:p>
            <a:pPr marL="0" indent="355600" algn="just" defTabSz="82153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355600" algn="just" defTabSz="8215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Выполняя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практические работы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обучающиеся научатся </a:t>
            </a:r>
            <a:r>
              <a:rPr lang="ru-RU" sz="2400" dirty="0">
                <a:solidFill>
                  <a:schemeClr val="tx1"/>
                </a:solidFill>
              </a:rPr>
              <a:t>собирать семена однолетних цветочных растений, вскапывать почву для посадок, выращивать садовые и комнатные цветочные растения, составлять букеты для подарка родным и друзьям.</a:t>
            </a:r>
          </a:p>
          <a:p>
            <a:pPr marL="0" indent="355600" algn="just" defTabSz="82153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Все </a:t>
            </a:r>
            <a:r>
              <a:rPr lang="ru-RU" sz="2400" dirty="0">
                <a:solidFill>
                  <a:schemeClr val="tx1"/>
                </a:solidFill>
              </a:rPr>
              <a:t>темы уроков и практические работы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иллюстрированы большим количеством рисунков.</a:t>
            </a:r>
          </a:p>
          <a:p>
            <a:pPr marL="0" indent="0" defTabSz="821531">
              <a:buNone/>
              <a:defRPr/>
            </a:pPr>
            <a:endParaRPr lang="ru-RU" dirty="0" smtClean="0">
              <a:solidFill>
                <a:srgbClr val="003366"/>
              </a:solidFill>
            </a:endParaRPr>
          </a:p>
          <a:p>
            <a:pPr marL="0" indent="0" defTabSz="821531">
              <a:buNone/>
              <a:defRPr/>
            </a:pPr>
            <a:endParaRPr lang="ru-RU" dirty="0" smtClean="0">
              <a:solidFill>
                <a:srgbClr val="003366"/>
              </a:solidFill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00" y="1616520"/>
            <a:ext cx="2938658" cy="3912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399" y="912745"/>
            <a:ext cx="3204479" cy="21802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517" y="1377835"/>
            <a:ext cx="2423380" cy="1639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897" y="956758"/>
            <a:ext cx="3197768" cy="21802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61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" y="961901"/>
            <a:ext cx="5727598" cy="5805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Аппарат </a:t>
            </a:r>
            <a:r>
              <a:rPr lang="ru-RU" sz="2400" dirty="0"/>
              <a:t>ориентировки </a:t>
            </a:r>
            <a:r>
              <a:rPr lang="ru-RU" sz="2400" dirty="0" smtClean="0"/>
              <a:t>представлен </a:t>
            </a:r>
            <a:r>
              <a:rPr lang="ru-RU" sz="2400" dirty="0"/>
              <a:t>следующими рубриками…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7449678" y="3515095"/>
            <a:ext cx="4206504" cy="2232561"/>
          </a:xfrm>
          <a:prstGeom prst="wedgeRectCallout">
            <a:avLst>
              <a:gd name="adj1" fmla="val -93059"/>
              <a:gd name="adj2" fmla="val -499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Текст </a:t>
            </a:r>
          </a:p>
          <a:p>
            <a:pPr algn="ctr"/>
            <a:r>
              <a:rPr lang="ru-RU" sz="2800" b="1" dirty="0" smtClean="0"/>
              <a:t>(текст адаптирован с учетом возрастных особенностей обучающихся)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928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13622</TotalTime>
  <Words>820</Words>
  <Application>Microsoft Office PowerPoint</Application>
  <PresentationFormat>Широкоэкранный</PresentationFormat>
  <Paragraphs>116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Avenir Book</vt:lpstr>
      <vt:lpstr>Calibri</vt:lpstr>
      <vt:lpstr>Helvetica</vt:lpstr>
      <vt:lpstr>Helvetica Neue Bold Condensed</vt:lpstr>
      <vt:lpstr>Тема Office</vt:lpstr>
      <vt:lpstr>1_Тема Office</vt:lpstr>
      <vt:lpstr>УЧЕБНО-МЕТОДИЧЕСКОЕ ОБЕСПЕЧЕНИЕ ПРОФИЛЬНОЙ ПОДГОТОВКИ (ЦВЕТОВОДСТВО И ДЕКОРАТИВНОЕ САДОВОДСТВО) ОБУЧАЮЩИХСЯ С УМСТВЕННОЙ ОТСТАЛОСТЬЮ В СООТВЕТСТВИИ С ТРЕБОВАНИЯМИ ФГОС</vt:lpstr>
      <vt:lpstr>Предметная область: Технология Предмет: Профильный труд. Цветоводство и декоративное садоводство</vt:lpstr>
      <vt:lpstr> ФГОС и ПрАООП образования обучающихся с умственной отсталостью (интеллектуальными нарушениями) </vt:lpstr>
      <vt:lpstr>ТЕХНОЛОГИЯ. ЦВЕТОВОДСТВО И ДЕКОРАТИВНОЕ САДОВОДСТВО.  5 КЛАСС для обучающихся с умственной отсталостью (интеллектуальными нарушениями)</vt:lpstr>
      <vt:lpstr>ТЕХНОЛОГИЯ. ЦВЕТОВОДСТВО И ДЕКОРАТИВНОЕ САДОВОДСТВО.  5 КЛАСС для обучающихся с умственной отсталостью (интеллектуальными нарушениями)</vt:lpstr>
      <vt:lpstr>ТЕХНОЛОГИЯ. ЦВЕТОВОДСТВО И ДЕКОРАТИВНОЕ САДОВОДСТВО.  5 КЛАСС для обучающихся с умственной отсталостью  (интеллектуальными нарушениями)</vt:lpstr>
      <vt:lpstr> ТЕХНОЛОГИЯ. ЦВЕТОВОДСТВО И ДЕКОРАТИВНОЕ САДОВОДСТВО.  5 КЛАСС для обучающихся с умственной отсталостью  (интеллектуальными нарушениями)</vt:lpstr>
      <vt:lpstr>ТЕХНОЛОГИЯ. ЦВЕТОВОДСТВО И ДЕКОРАТИВНОЕ САДОВОДСТВО.  5 КЛАСС для обучающихся с умственной отсталостью (интеллектуальными нарушениями)</vt:lpstr>
      <vt:lpstr> Аппарат ориентировки представлен следующими рубриками… </vt:lpstr>
      <vt:lpstr> Аппарат ориентировки представлен следующими рубриками… </vt:lpstr>
      <vt:lpstr> Аппарат ориентировки представлен следующими рубриками… </vt:lpstr>
      <vt:lpstr> Аппарат ориентировки представлен следующими рубриками… </vt:lpstr>
      <vt:lpstr> Аппарат ориентировки представлен следующими рубриками… </vt:lpstr>
      <vt:lpstr> Аппарат ориентировки представлен следующими рубриками… </vt:lpstr>
      <vt:lpstr>Содержание учебного пособия </vt:lpstr>
      <vt:lpstr>Содержание учебного пособия</vt:lpstr>
      <vt:lpstr> Содержание учебного пособия</vt:lpstr>
      <vt:lpstr>Содержание учебного пособия</vt:lpstr>
      <vt:lpstr> Содержание учебного пособия </vt:lpstr>
      <vt:lpstr>Иллюстрации</vt:lpstr>
      <vt:lpstr>ТЕХНОЛОГИЯ. ЦВЕТОВОДСТВО И ДЕКОРАТИВНОЕ САДОВОДСТВО.  6 КЛАСС для обучающихся с умственной отсталостью (интеллектуальными нарушениями)</vt:lpstr>
      <vt:lpstr>ТЕХНОЛОГИЯ. ЦВЕТОВОДСТВО И ДЕКОРАТИВНОЕ САДОВОДСТВО.  6 КЛАСС для обучающихся с умственной отсталостью  (интеллектуальными нарушениями)</vt:lpstr>
      <vt:lpstr>ТЕХНОЛОГИЯ. ЦВЕТОВОДСТВО И ДЕКОРАТИВНОЕ САДОВОДСТВО.  6 КЛАСС для обучающихся с умственной отсталостью  (интеллектуальными нарушениями)</vt:lpstr>
      <vt:lpstr>ОФИЦИАЛЬНЫЙ ИНТЕРНЕТ-МАГАЗИН ПРОСВЕЩЕНИЯ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ПК</cp:lastModifiedBy>
  <cp:revision>1001</cp:revision>
  <cp:lastPrinted>2019-01-23T08:41:44Z</cp:lastPrinted>
  <dcterms:created xsi:type="dcterms:W3CDTF">2018-07-24T05:59:49Z</dcterms:created>
  <dcterms:modified xsi:type="dcterms:W3CDTF">2019-10-22T18:05:08Z</dcterms:modified>
</cp:coreProperties>
</file>