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0"/>
  </p:notesMasterIdLst>
  <p:sldIdLst>
    <p:sldId id="256" r:id="rId2"/>
    <p:sldId id="258" r:id="rId3"/>
    <p:sldId id="257" r:id="rId4"/>
    <p:sldId id="261" r:id="rId5"/>
    <p:sldId id="265" r:id="rId6"/>
    <p:sldId id="284" r:id="rId7"/>
    <p:sldId id="285" r:id="rId8"/>
    <p:sldId id="271" r:id="rId9"/>
  </p:sldIdLst>
  <p:sldSz cx="9144000" cy="5143500" type="screen16x9"/>
  <p:notesSz cx="6858000" cy="9144000"/>
  <p:embeddedFontLst>
    <p:embeddedFont>
      <p:font typeface="Roboto Condensed" panose="020B0604020202020204" charset="0"/>
      <p:regular r:id="rId11"/>
      <p:bold r:id="rId12"/>
      <p:italic r:id="rId13"/>
      <p:boldItalic r:id="rId14"/>
    </p:embeddedFont>
    <p:embeddedFont>
      <p:font typeface="Raleway" panose="020B0604020202020204" charset="0"/>
      <p:regular r:id="rId15"/>
      <p:bold r:id="rId16"/>
      <p:italic r:id="rId17"/>
      <p:boldItalic r:id="rId18"/>
    </p:embeddedFont>
    <p:embeddedFont>
      <p:font typeface="Karla" panose="020B0604020202020204" charset="0"/>
      <p:regular r:id="rId19"/>
      <p:bold r:id="rId20"/>
      <p:italic r:id="rId21"/>
      <p:boldItalic r:id="rId22"/>
    </p:embeddedFont>
    <p:embeddedFont>
      <p:font typeface="Roboto Condensed Light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1F083A3-1C23-491E-8D6B-43B5C53E0533}">
  <a:tblStyle styleId="{91F083A3-1C23-491E-8D6B-43B5C53E053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63" y="5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82643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5249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8586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0716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4892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9070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0108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004C5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6025" y="301575"/>
            <a:ext cx="9150050" cy="4496748"/>
          </a:xfrm>
          <a:custGeom>
            <a:avLst/>
            <a:gdLst/>
            <a:ahLst/>
            <a:cxnLst/>
            <a:rect l="l" t="t" r="r" b="b"/>
            <a:pathLst>
              <a:path w="366002" h="149344" extrusionOk="0">
                <a:moveTo>
                  <a:pt x="0" y="55491"/>
                </a:moveTo>
                <a:lnTo>
                  <a:pt x="0" y="107122"/>
                </a:lnTo>
                <a:lnTo>
                  <a:pt x="96507" y="149344"/>
                </a:lnTo>
                <a:lnTo>
                  <a:pt x="366002" y="116290"/>
                </a:lnTo>
                <a:lnTo>
                  <a:pt x="366002" y="40050"/>
                </a:lnTo>
                <a:lnTo>
                  <a:pt x="274079" y="0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-5900" y="759982"/>
            <a:ext cx="9144150" cy="3769800"/>
          </a:xfrm>
          <a:custGeom>
            <a:avLst/>
            <a:gdLst/>
            <a:ahLst/>
            <a:cxnLst/>
            <a:rect l="l" t="t" r="r" b="b"/>
            <a:pathLst>
              <a:path w="365766" h="150792" extrusionOk="0">
                <a:moveTo>
                  <a:pt x="365766" y="12416"/>
                </a:moveTo>
                <a:lnTo>
                  <a:pt x="289997" y="0"/>
                </a:lnTo>
                <a:lnTo>
                  <a:pt x="0" y="55421"/>
                </a:lnTo>
                <a:lnTo>
                  <a:pt x="0" y="127486"/>
                </a:lnTo>
                <a:lnTo>
                  <a:pt x="70927" y="150792"/>
                </a:lnTo>
                <a:lnTo>
                  <a:pt x="365766" y="122256"/>
                </a:lnTo>
                <a:close/>
              </a:path>
            </a:pathLst>
          </a:custGeom>
          <a:solidFill>
            <a:srgbClr val="00AE9D">
              <a:alpha val="26540"/>
            </a:srgbClr>
          </a:solidFill>
          <a:ln>
            <a:noFill/>
          </a:ln>
        </p:spPr>
      </p:sp>
      <p:sp>
        <p:nvSpPr>
          <p:cNvPr id="12" name="Google Shape;12;p2"/>
          <p:cNvSpPr/>
          <p:nvPr/>
        </p:nvSpPr>
        <p:spPr>
          <a:xfrm>
            <a:off x="0" y="1351100"/>
            <a:ext cx="9156075" cy="2889063"/>
          </a:xfrm>
          <a:custGeom>
            <a:avLst/>
            <a:gdLst/>
            <a:ahLst/>
            <a:cxnLst/>
            <a:rect l="l" t="t" r="r" b="b"/>
            <a:pathLst>
              <a:path w="366243" h="106157" extrusionOk="0">
                <a:moveTo>
                  <a:pt x="241" y="0"/>
                </a:moveTo>
                <a:lnTo>
                  <a:pt x="0" y="77929"/>
                </a:lnTo>
                <a:lnTo>
                  <a:pt x="366243" y="106157"/>
                </a:lnTo>
                <a:lnTo>
                  <a:pt x="366243" y="4102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719025" y="1991825"/>
            <a:ext cx="5706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5"/>
          <p:cNvGrpSpPr/>
          <p:nvPr/>
        </p:nvGrpSpPr>
        <p:grpSpPr>
          <a:xfrm>
            <a:off x="-6025" y="0"/>
            <a:ext cx="9168125" cy="5163100"/>
            <a:chOff x="-6025" y="0"/>
            <a:chExt cx="9168125" cy="5163100"/>
          </a:xfrm>
        </p:grpSpPr>
        <p:sp>
          <p:nvSpPr>
            <p:cNvPr id="31" name="Google Shape;31;p5"/>
            <p:cNvSpPr/>
            <p:nvPr/>
          </p:nvSpPr>
          <p:spPr>
            <a:xfrm>
              <a:off x="0" y="0"/>
              <a:ext cx="8552900" cy="1333000"/>
            </a:xfrm>
            <a:custGeom>
              <a:avLst/>
              <a:gdLst/>
              <a:ahLst/>
              <a:cxnLst/>
              <a:rect l="l" t="t" r="r" b="b"/>
              <a:pathLst>
                <a:path w="342116" h="53320" extrusionOk="0">
                  <a:moveTo>
                    <a:pt x="0" y="0"/>
                  </a:moveTo>
                  <a:lnTo>
                    <a:pt x="0" y="53320"/>
                  </a:lnTo>
                  <a:lnTo>
                    <a:pt x="342116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32" name="Google Shape;32;p5"/>
            <p:cNvSpPr/>
            <p:nvPr/>
          </p:nvSpPr>
          <p:spPr>
            <a:xfrm>
              <a:off x="2563450" y="0"/>
              <a:ext cx="6580550" cy="1272675"/>
            </a:xfrm>
            <a:custGeom>
              <a:avLst/>
              <a:gdLst/>
              <a:ahLst/>
              <a:cxnLst/>
              <a:rect l="l" t="t" r="r" b="b"/>
              <a:pathLst>
                <a:path w="263222" h="50907" extrusionOk="0">
                  <a:moveTo>
                    <a:pt x="0" y="0"/>
                  </a:moveTo>
                  <a:lnTo>
                    <a:pt x="217381" y="50907"/>
                  </a:lnTo>
                  <a:lnTo>
                    <a:pt x="263222" y="10133"/>
                  </a:lnTo>
                  <a:lnTo>
                    <a:pt x="263222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33" name="Google Shape;33;p5"/>
            <p:cNvSpPr/>
            <p:nvPr/>
          </p:nvSpPr>
          <p:spPr>
            <a:xfrm>
              <a:off x="-6025" y="2"/>
              <a:ext cx="7298300" cy="1471709"/>
            </a:xfrm>
            <a:custGeom>
              <a:avLst/>
              <a:gdLst/>
              <a:ahLst/>
              <a:cxnLst/>
              <a:rect l="l" t="t" r="r" b="b"/>
              <a:pathLst>
                <a:path w="291932" h="58628" extrusionOk="0">
                  <a:moveTo>
                    <a:pt x="0" y="18578"/>
                  </a:moveTo>
                  <a:lnTo>
                    <a:pt x="241" y="34019"/>
                  </a:lnTo>
                  <a:lnTo>
                    <a:pt x="221482" y="58628"/>
                  </a:lnTo>
                  <a:lnTo>
                    <a:pt x="291932" y="0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  <p:sp>
          <p:nvSpPr>
            <p:cNvPr id="34" name="Google Shape;34;p5"/>
            <p:cNvSpPr/>
            <p:nvPr/>
          </p:nvSpPr>
          <p:spPr>
            <a:xfrm>
              <a:off x="3596100" y="4667000"/>
              <a:ext cx="5090700" cy="476500"/>
            </a:xfrm>
            <a:custGeom>
              <a:avLst/>
              <a:gdLst/>
              <a:ahLst/>
              <a:cxnLst/>
              <a:rect l="l" t="t" r="r" b="b"/>
              <a:pathLst>
                <a:path w="203628" h="19060" extrusionOk="0">
                  <a:moveTo>
                    <a:pt x="0" y="19060"/>
                  </a:moveTo>
                  <a:lnTo>
                    <a:pt x="203628" y="19060"/>
                  </a:lnTo>
                  <a:lnTo>
                    <a:pt x="157305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35" name="Google Shape;35;p5"/>
            <p:cNvSpPr/>
            <p:nvPr/>
          </p:nvSpPr>
          <p:spPr>
            <a:xfrm>
              <a:off x="5525000" y="4692625"/>
              <a:ext cx="3637100" cy="470475"/>
            </a:xfrm>
            <a:custGeom>
              <a:avLst/>
              <a:gdLst/>
              <a:ahLst/>
              <a:cxnLst/>
              <a:rect l="l" t="t" r="r" b="b"/>
              <a:pathLst>
                <a:path w="145484" h="18819" extrusionOk="0">
                  <a:moveTo>
                    <a:pt x="145484" y="0"/>
                  </a:moveTo>
                  <a:lnTo>
                    <a:pt x="145484" y="18819"/>
                  </a:lnTo>
                  <a:lnTo>
                    <a:pt x="0" y="18819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36" name="Google Shape;36;p5"/>
            <p:cNvSpPr/>
            <p:nvPr/>
          </p:nvSpPr>
          <p:spPr>
            <a:xfrm>
              <a:off x="7521475" y="4023125"/>
              <a:ext cx="1634600" cy="1139975"/>
            </a:xfrm>
            <a:custGeom>
              <a:avLst/>
              <a:gdLst/>
              <a:ahLst/>
              <a:cxnLst/>
              <a:rect l="l" t="t" r="r" b="b"/>
              <a:pathLst>
                <a:path w="65384" h="45599" extrusionOk="0">
                  <a:moveTo>
                    <a:pt x="65384" y="27022"/>
                  </a:moveTo>
                  <a:lnTo>
                    <a:pt x="65384" y="0"/>
                  </a:lnTo>
                  <a:lnTo>
                    <a:pt x="0" y="45599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</p:grp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886650" y="1598408"/>
            <a:ext cx="7370700" cy="3327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◆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◆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◇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6"/>
          <p:cNvGrpSpPr/>
          <p:nvPr/>
        </p:nvGrpSpPr>
        <p:grpSpPr>
          <a:xfrm>
            <a:off x="-6025" y="0"/>
            <a:ext cx="9168125" cy="5163100"/>
            <a:chOff x="-6025" y="0"/>
            <a:chExt cx="9168125" cy="5163100"/>
          </a:xfrm>
        </p:grpSpPr>
        <p:sp>
          <p:nvSpPr>
            <p:cNvPr id="42" name="Google Shape;42;p6"/>
            <p:cNvSpPr/>
            <p:nvPr/>
          </p:nvSpPr>
          <p:spPr>
            <a:xfrm>
              <a:off x="0" y="0"/>
              <a:ext cx="8552900" cy="1333000"/>
            </a:xfrm>
            <a:custGeom>
              <a:avLst/>
              <a:gdLst/>
              <a:ahLst/>
              <a:cxnLst/>
              <a:rect l="l" t="t" r="r" b="b"/>
              <a:pathLst>
                <a:path w="342116" h="53320" extrusionOk="0">
                  <a:moveTo>
                    <a:pt x="0" y="0"/>
                  </a:moveTo>
                  <a:lnTo>
                    <a:pt x="0" y="53320"/>
                  </a:lnTo>
                  <a:lnTo>
                    <a:pt x="342116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43" name="Google Shape;43;p6"/>
            <p:cNvSpPr/>
            <p:nvPr/>
          </p:nvSpPr>
          <p:spPr>
            <a:xfrm>
              <a:off x="2563450" y="0"/>
              <a:ext cx="6580550" cy="1272675"/>
            </a:xfrm>
            <a:custGeom>
              <a:avLst/>
              <a:gdLst/>
              <a:ahLst/>
              <a:cxnLst/>
              <a:rect l="l" t="t" r="r" b="b"/>
              <a:pathLst>
                <a:path w="263222" h="50907" extrusionOk="0">
                  <a:moveTo>
                    <a:pt x="0" y="0"/>
                  </a:moveTo>
                  <a:lnTo>
                    <a:pt x="217381" y="50907"/>
                  </a:lnTo>
                  <a:lnTo>
                    <a:pt x="263222" y="10133"/>
                  </a:lnTo>
                  <a:lnTo>
                    <a:pt x="263222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44" name="Google Shape;44;p6"/>
            <p:cNvSpPr/>
            <p:nvPr/>
          </p:nvSpPr>
          <p:spPr>
            <a:xfrm>
              <a:off x="-6025" y="2"/>
              <a:ext cx="7298300" cy="1471709"/>
            </a:xfrm>
            <a:custGeom>
              <a:avLst/>
              <a:gdLst/>
              <a:ahLst/>
              <a:cxnLst/>
              <a:rect l="l" t="t" r="r" b="b"/>
              <a:pathLst>
                <a:path w="291932" h="58628" extrusionOk="0">
                  <a:moveTo>
                    <a:pt x="0" y="18578"/>
                  </a:moveTo>
                  <a:lnTo>
                    <a:pt x="241" y="34019"/>
                  </a:lnTo>
                  <a:lnTo>
                    <a:pt x="221482" y="58628"/>
                  </a:lnTo>
                  <a:lnTo>
                    <a:pt x="291932" y="0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  <p:sp>
          <p:nvSpPr>
            <p:cNvPr id="45" name="Google Shape;45;p6"/>
            <p:cNvSpPr/>
            <p:nvPr/>
          </p:nvSpPr>
          <p:spPr>
            <a:xfrm>
              <a:off x="3596100" y="4667000"/>
              <a:ext cx="5090700" cy="476500"/>
            </a:xfrm>
            <a:custGeom>
              <a:avLst/>
              <a:gdLst/>
              <a:ahLst/>
              <a:cxnLst/>
              <a:rect l="l" t="t" r="r" b="b"/>
              <a:pathLst>
                <a:path w="203628" h="19060" extrusionOk="0">
                  <a:moveTo>
                    <a:pt x="0" y="19060"/>
                  </a:moveTo>
                  <a:lnTo>
                    <a:pt x="203628" y="19060"/>
                  </a:lnTo>
                  <a:lnTo>
                    <a:pt x="157305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46" name="Google Shape;46;p6"/>
            <p:cNvSpPr/>
            <p:nvPr/>
          </p:nvSpPr>
          <p:spPr>
            <a:xfrm>
              <a:off x="5525000" y="4692625"/>
              <a:ext cx="3637100" cy="470475"/>
            </a:xfrm>
            <a:custGeom>
              <a:avLst/>
              <a:gdLst/>
              <a:ahLst/>
              <a:cxnLst/>
              <a:rect l="l" t="t" r="r" b="b"/>
              <a:pathLst>
                <a:path w="145484" h="18819" extrusionOk="0">
                  <a:moveTo>
                    <a:pt x="145484" y="0"/>
                  </a:moveTo>
                  <a:lnTo>
                    <a:pt x="145484" y="18819"/>
                  </a:lnTo>
                  <a:lnTo>
                    <a:pt x="0" y="18819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47" name="Google Shape;47;p6"/>
            <p:cNvSpPr/>
            <p:nvPr/>
          </p:nvSpPr>
          <p:spPr>
            <a:xfrm>
              <a:off x="7521475" y="4023125"/>
              <a:ext cx="1634600" cy="1139975"/>
            </a:xfrm>
            <a:custGeom>
              <a:avLst/>
              <a:gdLst/>
              <a:ahLst/>
              <a:cxnLst/>
              <a:rect l="l" t="t" r="r" b="b"/>
              <a:pathLst>
                <a:path w="65384" h="45599" extrusionOk="0">
                  <a:moveTo>
                    <a:pt x="65384" y="27022"/>
                  </a:moveTo>
                  <a:lnTo>
                    <a:pt x="65384" y="0"/>
                  </a:lnTo>
                  <a:lnTo>
                    <a:pt x="0" y="45599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</p:grpSp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904925" y="1495850"/>
            <a:ext cx="3560100" cy="342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◆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◆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2"/>
          </p:nvPr>
        </p:nvSpPr>
        <p:spPr>
          <a:xfrm>
            <a:off x="4679180" y="1495850"/>
            <a:ext cx="3560100" cy="342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◆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◆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/>
          <p:nvPr/>
        </p:nvSpPr>
        <p:spPr>
          <a:xfrm>
            <a:off x="-2355" y="0"/>
            <a:ext cx="5209571" cy="983354"/>
          </a:xfrm>
          <a:custGeom>
            <a:avLst/>
            <a:gdLst/>
            <a:ahLst/>
            <a:cxnLst/>
            <a:rect l="l" t="t" r="r" b="b"/>
            <a:pathLst>
              <a:path w="342116" h="53320" extrusionOk="0">
                <a:moveTo>
                  <a:pt x="0" y="0"/>
                </a:moveTo>
                <a:lnTo>
                  <a:pt x="0" y="53320"/>
                </a:lnTo>
                <a:lnTo>
                  <a:pt x="342116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86" name="Google Shape;86;p10"/>
          <p:cNvSpPr/>
          <p:nvPr/>
        </p:nvSpPr>
        <p:spPr>
          <a:xfrm>
            <a:off x="-6025" y="2"/>
            <a:ext cx="4445394" cy="1085644"/>
          </a:xfrm>
          <a:custGeom>
            <a:avLst/>
            <a:gdLst/>
            <a:ahLst/>
            <a:cxnLst/>
            <a:rect l="l" t="t" r="r" b="b"/>
            <a:pathLst>
              <a:path w="291932" h="58628" extrusionOk="0">
                <a:moveTo>
                  <a:pt x="0" y="18578"/>
                </a:moveTo>
                <a:lnTo>
                  <a:pt x="241" y="34019"/>
                </a:lnTo>
                <a:lnTo>
                  <a:pt x="221482" y="58628"/>
                </a:lnTo>
                <a:lnTo>
                  <a:pt x="291932" y="0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87" name="Google Shape;87;p10"/>
          <p:cNvSpPr/>
          <p:nvPr/>
        </p:nvSpPr>
        <p:spPr>
          <a:xfrm>
            <a:off x="6375475" y="4745747"/>
            <a:ext cx="2548913" cy="400879"/>
          </a:xfrm>
          <a:custGeom>
            <a:avLst/>
            <a:gdLst/>
            <a:ahLst/>
            <a:cxnLst/>
            <a:rect l="l" t="t" r="r" b="b"/>
            <a:pathLst>
              <a:path w="203628" h="19060" extrusionOk="0">
                <a:moveTo>
                  <a:pt x="0" y="19060"/>
                </a:moveTo>
                <a:lnTo>
                  <a:pt x="203628" y="19060"/>
                </a:lnTo>
                <a:lnTo>
                  <a:pt x="157305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88" name="Google Shape;88;p10"/>
          <p:cNvSpPr/>
          <p:nvPr/>
        </p:nvSpPr>
        <p:spPr>
          <a:xfrm>
            <a:off x="7341180" y="4767304"/>
            <a:ext cx="1821096" cy="395811"/>
          </a:xfrm>
          <a:custGeom>
            <a:avLst/>
            <a:gdLst/>
            <a:ahLst/>
            <a:cxnLst/>
            <a:rect l="l" t="t" r="r" b="b"/>
            <a:pathLst>
              <a:path w="145484" h="18819" extrusionOk="0">
                <a:moveTo>
                  <a:pt x="145484" y="0"/>
                </a:moveTo>
                <a:lnTo>
                  <a:pt x="145484" y="18819"/>
                </a:lnTo>
                <a:lnTo>
                  <a:pt x="0" y="18819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89" name="Google Shape;89;p10"/>
          <p:cNvSpPr/>
          <p:nvPr/>
        </p:nvSpPr>
        <p:spPr>
          <a:xfrm>
            <a:off x="8340717" y="4204075"/>
            <a:ext cx="818444" cy="959061"/>
          </a:xfrm>
          <a:custGeom>
            <a:avLst/>
            <a:gdLst/>
            <a:ahLst/>
            <a:cxnLst/>
            <a:rect l="l" t="t" r="r" b="b"/>
            <a:pathLst>
              <a:path w="65384" h="45599" extrusionOk="0">
                <a:moveTo>
                  <a:pt x="65384" y="27022"/>
                </a:moveTo>
                <a:lnTo>
                  <a:pt x="65384" y="0"/>
                </a:lnTo>
                <a:lnTo>
                  <a:pt x="0" y="45599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90" name="Google Shape;90;p10"/>
          <p:cNvSpPr/>
          <p:nvPr/>
        </p:nvSpPr>
        <p:spPr>
          <a:xfrm>
            <a:off x="1559025" y="-6025"/>
            <a:ext cx="4116775" cy="944875"/>
          </a:xfrm>
          <a:custGeom>
            <a:avLst/>
            <a:gdLst/>
            <a:ahLst/>
            <a:cxnLst/>
            <a:rect l="l" t="t" r="r" b="b"/>
            <a:pathLst>
              <a:path w="164671" h="37795" extrusionOk="0">
                <a:moveTo>
                  <a:pt x="0" y="241"/>
                </a:moveTo>
                <a:lnTo>
                  <a:pt x="132407" y="37795"/>
                </a:lnTo>
                <a:lnTo>
                  <a:pt x="164671" y="0"/>
                </a:lnTo>
                <a:lnTo>
                  <a:pt x="160329" y="241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91" name="Google Shape;91;p10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886650" y="1598408"/>
            <a:ext cx="7370700" cy="33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◇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6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1"/>
          <p:cNvSpPr txBox="1">
            <a:spLocks noGrp="1"/>
          </p:cNvSpPr>
          <p:nvPr>
            <p:ph type="ctrTitle"/>
          </p:nvPr>
        </p:nvSpPr>
        <p:spPr>
          <a:xfrm>
            <a:off x="539552" y="1491630"/>
            <a:ext cx="7920880" cy="21602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1800" dirty="0" smtClean="0">
                <a:latin typeface="Raleway" panose="020B0604020202020204" charset="0"/>
                <a:cs typeface="Raleway" panose="020B0604020202020204" charset="0"/>
              </a:rPr>
              <a:t>V </a:t>
            </a:r>
            <a:r>
              <a:rPr lang="ru-RU" sz="1800" dirty="0" smtClean="0">
                <a:latin typeface="Raleway" panose="020B0604020202020204" charset="0"/>
                <a:cs typeface="Raleway" panose="020B0604020202020204" charset="0"/>
              </a:rPr>
              <a:t>Национальный чемпионат по </a:t>
            </a:r>
            <a:r>
              <a:rPr lang="ru-RU" sz="1800" dirty="0">
                <a:latin typeface="Raleway" panose="020B0604020202020204" charset="0"/>
                <a:cs typeface="Raleway" panose="020B0604020202020204" charset="0"/>
              </a:rPr>
              <a:t>профессиональному мастерству среди инвалидов и лиц с ограниченными возможностями здоровья «</a:t>
            </a:r>
            <a:r>
              <a:rPr lang="ru-RU" sz="1800" dirty="0" err="1">
                <a:latin typeface="Raleway" panose="020B0604020202020204" charset="0"/>
                <a:cs typeface="Raleway" panose="020B0604020202020204" charset="0"/>
              </a:rPr>
              <a:t>Абилимпикс</a:t>
            </a:r>
            <a:r>
              <a:rPr lang="ru-RU" sz="1800" dirty="0" smtClean="0">
                <a:latin typeface="Raleway" panose="020B0604020202020204" charset="0"/>
                <a:cs typeface="Raleway" panose="020B0604020202020204" charset="0"/>
              </a:rPr>
              <a:t>»</a:t>
            </a:r>
            <a:r>
              <a:rPr lang="ru-RU" sz="2400" dirty="0" smtClean="0">
                <a:latin typeface="Raleway" panose="020B0604020202020204" charset="0"/>
                <a:cs typeface="Raleway" panose="020B0604020202020204" charset="0"/>
              </a:rPr>
              <a:t/>
            </a:r>
            <a:br>
              <a:rPr lang="ru-RU" sz="2400" dirty="0" smtClean="0">
                <a:latin typeface="Raleway" panose="020B0604020202020204" charset="0"/>
                <a:cs typeface="Raleway" panose="020B0604020202020204" charset="0"/>
              </a:rPr>
            </a:br>
            <a:r>
              <a:rPr lang="ru-RU" sz="2400" dirty="0" smtClean="0">
                <a:latin typeface="Raleway" panose="020B0604020202020204" charset="0"/>
                <a:cs typeface="Raleway" panose="020B0604020202020204" charset="0"/>
              </a:rPr>
              <a:t/>
            </a:r>
            <a:br>
              <a:rPr lang="ru-RU" sz="2400" dirty="0" smtClean="0">
                <a:latin typeface="Raleway" panose="020B0604020202020204" charset="0"/>
                <a:cs typeface="Raleway" panose="020B0604020202020204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Raleway" panose="020B0604020202020204" charset="0"/>
                <a:cs typeface="Raleway" panose="020B0604020202020204" charset="0"/>
              </a:rPr>
              <a:t>ПРЕЗЕНТАЦИОННАЯ КОМПЕТЕНЦИЯ </a:t>
            </a:r>
            <a:br>
              <a:rPr lang="ru-RU" sz="3200" dirty="0" smtClean="0">
                <a:solidFill>
                  <a:srgbClr val="C00000"/>
                </a:solidFill>
                <a:latin typeface="Raleway" panose="020B0604020202020204" charset="0"/>
                <a:cs typeface="Raleway" panose="020B0604020202020204" charset="0"/>
              </a:rPr>
            </a:b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latin typeface="Raleway" panose="020B0604020202020204" charset="0"/>
                <a:cs typeface="Raleway" panose="020B0604020202020204" charset="0"/>
              </a:rPr>
              <a:t>«СЕМЕНОВОДСТВО»</a:t>
            </a:r>
            <a:endParaRPr lang="ru-RU" sz="6600" dirty="0">
              <a:solidFill>
                <a:schemeClr val="accent4">
                  <a:lumMod val="75000"/>
                </a:schemeClr>
              </a:solidFill>
              <a:latin typeface="Raleway" panose="020B0604020202020204" charset="0"/>
              <a:cs typeface="Raleway" panose="020B060402020202020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95486"/>
            <a:ext cx="1224136" cy="1232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3"/>
          <p:cNvSpPr txBox="1">
            <a:spLocks noGrp="1"/>
          </p:cNvSpPr>
          <p:nvPr>
            <p:ph type="ctrTitle" idx="4294967295"/>
          </p:nvPr>
        </p:nvSpPr>
        <p:spPr>
          <a:xfrm>
            <a:off x="107504" y="1438275"/>
            <a:ext cx="5760640" cy="9361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ru-RU" sz="4000" dirty="0" smtClean="0">
                <a:solidFill>
                  <a:srgbClr val="FFC000"/>
                </a:solidFill>
              </a:rPr>
              <a:t>СЕМЕНОВОДСТВО</a:t>
            </a:r>
            <a:endParaRPr sz="4000" dirty="0">
              <a:solidFill>
                <a:srgbClr val="FFC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3118" y="2570421"/>
            <a:ext cx="59766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800" dirty="0" smtClean="0">
                <a:solidFill>
                  <a:srgbClr val="00B050"/>
                </a:solidFill>
                <a:latin typeface="Roboto Condensed Light"/>
                <a:ea typeface="Roboto Condensed Light"/>
                <a:cs typeface="Roboto Condensed Light"/>
                <a:sym typeface="Karla"/>
              </a:rPr>
              <a:t>СЕМЕНОВОДСТВО – важнейшее направление деятельности отрасли растениеводства. Наиболее динамично развивающиеся высокие технологии семеноводства объединяют в себе самые передовые разработки в семеноведении, биотехнологии, физиологии, генетики и селекции. Семеноводство осуществляет передачу новейших технологических решений от науки к производству.</a:t>
            </a:r>
            <a:endParaRPr lang="ru-RU" sz="1800" dirty="0">
              <a:solidFill>
                <a:srgbClr val="00B050"/>
              </a:solidFill>
              <a:latin typeface="Roboto Condensed Light"/>
              <a:ea typeface="Roboto Condensed Light"/>
              <a:cs typeface="Roboto Condensed Light"/>
              <a:sym typeface="Karla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782" y="771551"/>
            <a:ext cx="3044218" cy="284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237"/>
          <p:cNvSpPr txBox="1">
            <a:spLocks/>
          </p:cNvSpPr>
          <p:nvPr/>
        </p:nvSpPr>
        <p:spPr>
          <a:xfrm>
            <a:off x="0" y="195486"/>
            <a:ext cx="8718550" cy="11521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Raleway"/>
                <a:ea typeface="Raleway"/>
                <a:cs typeface="Raleway"/>
                <a:sym typeface="Roboto Condensed Light"/>
              </a:rPr>
              <a:t>Основная цель Компетенции Будущего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– контроль качества продукции «от поля - до прилавка» Высев только качественных семян 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lvl="0"/>
            <a:r>
              <a:rPr lang="ru-RU" sz="2400" dirty="0" smtClean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             НА ПОЛЕ! НА ДАЧЕ! НА САДОВО-ОГОРОДНЫХ</a:t>
            </a:r>
          </a:p>
          <a:p>
            <a:pPr lvl="0"/>
            <a:r>
              <a:rPr lang="ru-RU" sz="2400" dirty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</a:t>
            </a:r>
            <a:r>
              <a:rPr lang="ru-RU" sz="2400" dirty="0" smtClean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                                                 УЧАСТКАХ!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53948"/>
            <a:ext cx="8802688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07" y="1519340"/>
            <a:ext cx="8718550" cy="348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398400"/>
            <a:ext cx="7370700" cy="857400"/>
          </a:xfrm>
        </p:spPr>
        <p:txBody>
          <a:bodyPr/>
          <a:lstStyle/>
          <a:p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АНАЛИЗ ВОСТРЕБОВАННОСТИ КОМПЕТЕНЦИИ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619635"/>
            <a:ext cx="7416824" cy="3014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075" y="1203598"/>
            <a:ext cx="3275857" cy="36933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800" b="1" dirty="0" smtClean="0"/>
              <a:t>Качественные семена сортов сельскохозяйственных растений являются одной из важнейших составных частей получения высоких урожаев !</a:t>
            </a:r>
          </a:p>
          <a:p>
            <a:r>
              <a:rPr lang="ru-RU" sz="1800" b="1" dirty="0" smtClean="0"/>
              <a:t>Их влияние на урожай сопоставимо с природно-климатическими условиями и технологиями выращивания растений</a:t>
            </a:r>
            <a:r>
              <a:rPr lang="ru-RU" sz="1800" b="1" dirty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0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ВОСТРЕБОВАННОСТЬ КОМПЕТЕНЦИИ</a:t>
            </a:r>
            <a:endParaRPr lang="ru-RU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3" name="Google Shape;183;p20"/>
          <p:cNvSpPr txBox="1">
            <a:spLocks noGrp="1"/>
          </p:cNvSpPr>
          <p:nvPr>
            <p:ph type="body" idx="1"/>
          </p:nvPr>
        </p:nvSpPr>
        <p:spPr>
          <a:xfrm>
            <a:off x="0" y="1159190"/>
            <a:ext cx="3960440" cy="36448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>
              <a:buNone/>
            </a:pP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семян на посевные качества проводится в лабораториях размещенных как в крупных областных, краевых и республиканских центрах, так и в районных населенных пунктах. Каждое крупное сельскохозяйственное предприятие создает контрольно-семенные лаборатории для оперативного анализа семян перед посевом, чтобы избежать рисков </a:t>
            </a:r>
            <a:r>
              <a:rPr lang="ru-RU" sz="1400" b="1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недополучения</a:t>
            </a: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продукции, так и после уборки, чтобы знать какое качество семян получено. Лаборатории по оценке качества семян – обязательное подразделение в научно-исследовательских учреждениях, аграрных вузах.</a:t>
            </a:r>
            <a:endParaRPr lang="ru-RU" sz="14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https://www.warrenphotographic.co.uk/photography/bigs/14974-Garden-Pea-growing-series-white-backgr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91630"/>
            <a:ext cx="4752528" cy="307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0408"/>
            <a:ext cx="7370700" cy="517166"/>
          </a:xfrm>
        </p:spPr>
        <p:txBody>
          <a:bodyPr/>
          <a:lstStyle/>
          <a:p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СОЦИАЛЬНЫЕ И ИНДУСТРИАЛЬНЫЕ ПАРТНЕРЫ </a:t>
            </a:r>
            <a:endParaRPr lang="ru-RU" sz="18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31590"/>
            <a:ext cx="3563888" cy="333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0" y="1707654"/>
            <a:ext cx="216024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07654"/>
            <a:ext cx="2712073" cy="907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19822"/>
            <a:ext cx="219075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351" y="2989755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370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940152" y="407011"/>
            <a:ext cx="3203847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rgbClr val="00B050"/>
              </a:buClr>
              <a:buFont typeface="Wingdings" pitchFamily="2" charset="2"/>
              <a:buChar char="q"/>
            </a:pPr>
            <a:r>
              <a:rPr lang="ru-RU" sz="1200" i="1" dirty="0"/>
              <a:t>Из среднего образца семян сельскохозяйственных растений отобрать пробу семян для анализа на лабораторную всхожесть;</a:t>
            </a:r>
          </a:p>
          <a:p>
            <a:pPr marL="285750" lvl="0" indent="-285750">
              <a:buClr>
                <a:srgbClr val="00B050"/>
              </a:buClr>
              <a:buFont typeface="Wingdings" pitchFamily="2" charset="2"/>
              <a:buChar char="q"/>
            </a:pPr>
            <a:r>
              <a:rPr lang="ru-RU" sz="1200" i="1" dirty="0" smtClean="0"/>
              <a:t>Вырезать фильтровальную </a:t>
            </a:r>
            <a:r>
              <a:rPr lang="ru-RU" sz="1200" i="1" dirty="0"/>
              <a:t>бумагу по размеру чашки Петри;</a:t>
            </a:r>
          </a:p>
          <a:p>
            <a:pPr marL="285750" lvl="0" indent="-285750">
              <a:buClr>
                <a:srgbClr val="00B050"/>
              </a:buClr>
              <a:buFont typeface="Wingdings" pitchFamily="2" charset="2"/>
              <a:buChar char="q"/>
            </a:pPr>
            <a:r>
              <a:rPr lang="ru-RU" sz="1200" i="1" dirty="0" smtClean="0"/>
              <a:t>Смочить </a:t>
            </a:r>
            <a:r>
              <a:rPr lang="ru-RU" sz="1200" i="1" dirty="0"/>
              <a:t>фильтровальную бумагу водой и поместить в чашки Петри;</a:t>
            </a:r>
          </a:p>
          <a:p>
            <a:pPr marL="285750" lvl="0" indent="-285750">
              <a:buClr>
                <a:srgbClr val="00B050"/>
              </a:buClr>
              <a:buFont typeface="Wingdings" pitchFamily="2" charset="2"/>
              <a:buChar char="q"/>
            </a:pPr>
            <a:r>
              <a:rPr lang="ru-RU" sz="1200" i="1" dirty="0" smtClean="0"/>
              <a:t>Отсчитать  </a:t>
            </a:r>
            <a:r>
              <a:rPr lang="ru-RU" sz="1200" i="1" dirty="0"/>
              <a:t>четыре пробы семян по 100 </a:t>
            </a:r>
            <a:r>
              <a:rPr lang="ru-RU" sz="1200" i="1" dirty="0" err="1"/>
              <a:t>шт</a:t>
            </a:r>
            <a:r>
              <a:rPr lang="ru-RU" sz="1200" i="1" dirty="0"/>
              <a:t> каждая;</a:t>
            </a:r>
          </a:p>
          <a:p>
            <a:pPr marL="285750" lvl="0" indent="-285750">
              <a:buClr>
                <a:srgbClr val="00B050"/>
              </a:buClr>
              <a:buFont typeface="Wingdings" pitchFamily="2" charset="2"/>
              <a:buChar char="q"/>
            </a:pPr>
            <a:r>
              <a:rPr lang="ru-RU" sz="1200" i="1" dirty="0" smtClean="0"/>
              <a:t>Выделить </a:t>
            </a:r>
            <a:r>
              <a:rPr lang="ru-RU" sz="1200" i="1" dirty="0"/>
              <a:t>механическую и биологическую примеси в семенном материале;</a:t>
            </a:r>
          </a:p>
          <a:p>
            <a:pPr marL="285750" lvl="0" indent="-285750">
              <a:buClr>
                <a:srgbClr val="00B050"/>
              </a:buClr>
              <a:buFont typeface="Wingdings" pitchFamily="2" charset="2"/>
              <a:buChar char="q"/>
            </a:pPr>
            <a:r>
              <a:rPr lang="ru-RU" sz="1200" i="1" dirty="0" smtClean="0"/>
              <a:t>Разложить </a:t>
            </a:r>
            <a:r>
              <a:rPr lang="ru-RU" sz="1200" i="1" dirty="0"/>
              <a:t>семена на фильтровальную бумагу в чашки Петри и закрыть крышкой;</a:t>
            </a:r>
          </a:p>
          <a:p>
            <a:pPr marL="285750" lvl="0" indent="-285750">
              <a:buClr>
                <a:srgbClr val="00B050"/>
              </a:buClr>
              <a:buFont typeface="Wingdings" pitchFamily="2" charset="2"/>
              <a:buChar char="q"/>
            </a:pPr>
            <a:r>
              <a:rPr lang="ru-RU" sz="1200" i="1" dirty="0" smtClean="0"/>
              <a:t> </a:t>
            </a:r>
            <a:r>
              <a:rPr lang="ru-RU" sz="1200" i="1" dirty="0"/>
              <a:t>В ГОСТ найти анализируемую культуру подсчитать дату определения энергии прорастания и всхожести;</a:t>
            </a:r>
          </a:p>
          <a:p>
            <a:pPr marL="285750" lvl="0" indent="-285750">
              <a:buClr>
                <a:srgbClr val="00B050"/>
              </a:buClr>
              <a:buFont typeface="Wingdings" pitchFamily="2" charset="2"/>
              <a:buChar char="q"/>
            </a:pPr>
            <a:r>
              <a:rPr lang="ru-RU" sz="1200" i="1" dirty="0" smtClean="0"/>
              <a:t>Написать </a:t>
            </a:r>
            <a:r>
              <a:rPr lang="ru-RU" sz="1200" i="1" dirty="0"/>
              <a:t>этикетки и разместить их на крышке чашки Петри.</a:t>
            </a:r>
          </a:p>
          <a:p>
            <a:pPr marL="285750" lvl="0" indent="-285750">
              <a:buClr>
                <a:srgbClr val="00B050"/>
              </a:buClr>
              <a:buFont typeface="Wingdings" pitchFamily="2" charset="2"/>
              <a:buChar char="q"/>
            </a:pPr>
            <a:r>
              <a:rPr lang="ru-RU" i="1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17083" y="876037"/>
            <a:ext cx="3073787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rgbClr val="00B050"/>
              </a:buClr>
              <a:buFont typeface="Wingdings" pitchFamily="2" charset="2"/>
              <a:buChar char="q"/>
            </a:pPr>
            <a:r>
              <a:rPr lang="ru-RU" sz="1200" i="1" dirty="0"/>
              <a:t>Из среднего образца семян сельскохозяйственных растений отобрать пробу семян для анализа на лабораторную всхожесть;</a:t>
            </a:r>
          </a:p>
          <a:p>
            <a:pPr marL="285750" lvl="0" indent="-285750">
              <a:buClr>
                <a:srgbClr val="00B050"/>
              </a:buClr>
              <a:buFont typeface="Wingdings" pitchFamily="2" charset="2"/>
              <a:buChar char="q"/>
            </a:pPr>
            <a:r>
              <a:rPr lang="ru-RU" sz="1200" i="1" dirty="0" smtClean="0"/>
              <a:t>Вырезать </a:t>
            </a:r>
            <a:r>
              <a:rPr lang="ru-RU" sz="1200" i="1" dirty="0"/>
              <a:t>фильтровальную бумагу по размеру чашки Петри;</a:t>
            </a:r>
          </a:p>
          <a:p>
            <a:pPr marL="285750" lvl="0" indent="-285750">
              <a:buClr>
                <a:srgbClr val="00B050"/>
              </a:buClr>
              <a:buFont typeface="Wingdings" pitchFamily="2" charset="2"/>
              <a:buChar char="q"/>
            </a:pPr>
            <a:r>
              <a:rPr lang="ru-RU" sz="1200" i="1" dirty="0" smtClean="0"/>
              <a:t>Смочить </a:t>
            </a:r>
            <a:r>
              <a:rPr lang="ru-RU" sz="1200" i="1" dirty="0"/>
              <a:t>фильтровальную бумагу водой и поместить в чашки Петри;</a:t>
            </a:r>
          </a:p>
          <a:p>
            <a:pPr marL="285750" lvl="0" indent="-285750">
              <a:buClr>
                <a:srgbClr val="00B050"/>
              </a:buClr>
              <a:buFont typeface="Wingdings" pitchFamily="2" charset="2"/>
              <a:buChar char="q"/>
            </a:pPr>
            <a:r>
              <a:rPr lang="ru-RU" sz="1200" i="1" dirty="0" smtClean="0"/>
              <a:t>Отсчитать  </a:t>
            </a:r>
            <a:r>
              <a:rPr lang="ru-RU" sz="1200" i="1" dirty="0"/>
              <a:t>четыре пробы семян по 100 </a:t>
            </a:r>
            <a:r>
              <a:rPr lang="ru-RU" sz="1200" i="1" dirty="0" err="1"/>
              <a:t>шт</a:t>
            </a:r>
            <a:r>
              <a:rPr lang="ru-RU" sz="1200" i="1" dirty="0"/>
              <a:t> каждая;</a:t>
            </a:r>
          </a:p>
          <a:p>
            <a:pPr marL="285750" lvl="0" indent="-285750">
              <a:buClr>
                <a:srgbClr val="00B050"/>
              </a:buClr>
              <a:buFont typeface="Wingdings" pitchFamily="2" charset="2"/>
              <a:buChar char="q"/>
            </a:pPr>
            <a:r>
              <a:rPr lang="ru-RU" sz="1200" i="1" dirty="0" smtClean="0"/>
              <a:t>Разложить </a:t>
            </a:r>
            <a:r>
              <a:rPr lang="ru-RU" sz="1200" i="1" dirty="0"/>
              <a:t>семена на фильтровальную бумагу в чашки Петри и закрыть крышкой;</a:t>
            </a:r>
          </a:p>
          <a:p>
            <a:pPr marL="285750" lvl="0" indent="-285750">
              <a:buClr>
                <a:srgbClr val="00B050"/>
              </a:buClr>
              <a:buFont typeface="Wingdings" pitchFamily="2" charset="2"/>
              <a:buChar char="q"/>
            </a:pPr>
            <a:r>
              <a:rPr lang="ru-RU" sz="1200" i="1" dirty="0" smtClean="0"/>
              <a:t>В </a:t>
            </a:r>
            <a:r>
              <a:rPr lang="ru-RU" sz="1200" i="1" dirty="0"/>
              <a:t>ГОСТ найти анализируемую культуру подсчитать дату определения энергии прорастания и всхожести;</a:t>
            </a:r>
          </a:p>
          <a:p>
            <a:pPr marL="285750" lvl="0" indent="-285750">
              <a:buClr>
                <a:srgbClr val="00B050"/>
              </a:buClr>
              <a:buFont typeface="Wingdings" pitchFamily="2" charset="2"/>
              <a:buChar char="q"/>
            </a:pPr>
            <a:r>
              <a:rPr lang="ru-RU" sz="1200" i="1" dirty="0" smtClean="0"/>
              <a:t>Написать </a:t>
            </a:r>
            <a:r>
              <a:rPr lang="ru-RU" sz="1200" i="1" dirty="0"/>
              <a:t>этикетки и разместить их на крышке чашки Петри.</a:t>
            </a:r>
          </a:p>
          <a:p>
            <a:pPr marL="285750" lvl="0" indent="-285750">
              <a:buClr>
                <a:srgbClr val="00B050"/>
              </a:buClr>
              <a:buFont typeface="Wingdings" pitchFamily="2" charset="2"/>
              <a:buChar char="q"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823" y="1051132"/>
            <a:ext cx="291581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rgbClr val="00B050"/>
              </a:buClr>
              <a:buFont typeface="Wingdings" pitchFamily="2" charset="2"/>
              <a:buChar char="q"/>
            </a:pPr>
            <a:r>
              <a:rPr lang="ru-RU" sz="1200" i="1" dirty="0" smtClean="0"/>
              <a:t>Из </a:t>
            </a:r>
            <a:r>
              <a:rPr lang="ru-RU" sz="1200" i="1" dirty="0"/>
              <a:t>среднего образца семян сельскохозяйственных растений отобрать пробу семян для анализа на лабораторную всхожесть;</a:t>
            </a:r>
          </a:p>
          <a:p>
            <a:pPr marL="285750" lvl="0" indent="-285750">
              <a:buClr>
                <a:srgbClr val="00B050"/>
              </a:buClr>
              <a:buFont typeface="Wingdings" pitchFamily="2" charset="2"/>
              <a:buChar char="q"/>
            </a:pPr>
            <a:r>
              <a:rPr lang="ru-RU" sz="1200" i="1" dirty="0" smtClean="0"/>
              <a:t>Вырезать </a:t>
            </a:r>
            <a:r>
              <a:rPr lang="ru-RU" sz="1200" i="1" dirty="0"/>
              <a:t>фильтровальную бумагу по размеру чашки Петри</a:t>
            </a:r>
            <a:r>
              <a:rPr lang="ru-RU" sz="1200" i="1" dirty="0" smtClean="0"/>
              <a:t>;</a:t>
            </a:r>
          </a:p>
          <a:p>
            <a:pPr marL="285750" lvl="0" indent="-285750">
              <a:buClr>
                <a:srgbClr val="00B050"/>
              </a:buClr>
              <a:buFont typeface="Wingdings" pitchFamily="2" charset="2"/>
              <a:buChar char="q"/>
            </a:pPr>
            <a:r>
              <a:rPr lang="ru-RU" sz="1200" i="1" dirty="0" smtClean="0"/>
              <a:t>Смочить </a:t>
            </a:r>
            <a:r>
              <a:rPr lang="ru-RU" sz="1200" i="1" dirty="0"/>
              <a:t>фильтровальную бумагу водой и поместить в чашки Петри</a:t>
            </a:r>
            <a:r>
              <a:rPr lang="ru-RU" sz="1200" i="1" dirty="0" smtClean="0"/>
              <a:t>;</a:t>
            </a:r>
          </a:p>
          <a:p>
            <a:pPr marL="285750" lvl="0" indent="-285750">
              <a:buClr>
                <a:srgbClr val="00B050"/>
              </a:buClr>
              <a:buFont typeface="Wingdings" pitchFamily="2" charset="2"/>
              <a:buChar char="q"/>
            </a:pPr>
            <a:r>
              <a:rPr lang="ru-RU" sz="1200" i="1" dirty="0" smtClean="0"/>
              <a:t>Отсчитать  </a:t>
            </a:r>
            <a:r>
              <a:rPr lang="ru-RU" sz="1200" i="1" dirty="0"/>
              <a:t>четыре пробы семян по 100 </a:t>
            </a:r>
            <a:r>
              <a:rPr lang="ru-RU" sz="1200" i="1" dirty="0" err="1"/>
              <a:t>шт</a:t>
            </a:r>
            <a:r>
              <a:rPr lang="ru-RU" sz="1200" i="1" dirty="0"/>
              <a:t> каждая</a:t>
            </a:r>
            <a:r>
              <a:rPr lang="ru-RU" sz="1200" i="1" dirty="0" smtClean="0"/>
              <a:t>;</a:t>
            </a:r>
          </a:p>
          <a:p>
            <a:pPr marL="285750" lvl="0" indent="-285750">
              <a:buClr>
                <a:srgbClr val="00B050"/>
              </a:buClr>
              <a:buFont typeface="Wingdings" pitchFamily="2" charset="2"/>
              <a:buChar char="q"/>
            </a:pPr>
            <a:r>
              <a:rPr lang="ru-RU" sz="1200" i="1" dirty="0" smtClean="0"/>
              <a:t>Разложить </a:t>
            </a:r>
            <a:r>
              <a:rPr lang="ru-RU" sz="1200" i="1" dirty="0"/>
              <a:t>семена на фильтровальную бумагу в чашки Петри и закрыть крышкой;</a:t>
            </a:r>
            <a:endParaRPr lang="ru-RU" sz="1200" dirty="0"/>
          </a:p>
          <a:p>
            <a:pPr marL="285750" lvl="0" indent="-285750">
              <a:buClr>
                <a:srgbClr val="00B050"/>
              </a:buClr>
              <a:buFont typeface="Wingdings" pitchFamily="2" charset="2"/>
              <a:buChar char="q"/>
            </a:pPr>
            <a:r>
              <a:rPr lang="ru-RU" sz="1200" i="1" dirty="0" smtClean="0"/>
              <a:t>Написать </a:t>
            </a:r>
            <a:r>
              <a:rPr lang="ru-RU" sz="1200" i="1" dirty="0"/>
              <a:t>этикетки и разместить их на крышке чашки Петри.</a:t>
            </a:r>
            <a:endParaRPr lang="ru-RU" sz="12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93788" y="241579"/>
            <a:ext cx="3384376" cy="51716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Raleway"/>
                <a:ea typeface="Raleway"/>
                <a:cs typeface="Raleway"/>
                <a:sym typeface="Raleway"/>
              </a:rPr>
              <a:t>КОНКУРСНОЕ ЗАДАНИЕ</a:t>
            </a:r>
            <a:endParaRPr lang="ru-RU" sz="2000" b="1" dirty="0">
              <a:solidFill>
                <a:schemeClr val="accent4">
                  <a:lumMod val="75000"/>
                </a:schemeClr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7" name="Shape 420"/>
          <p:cNvGrpSpPr/>
          <p:nvPr/>
        </p:nvGrpSpPr>
        <p:grpSpPr>
          <a:xfrm rot="10800000">
            <a:off x="817015" y="87750"/>
            <a:ext cx="8269502" cy="780510"/>
            <a:chOff x="185742" y="-774077"/>
            <a:chExt cx="14122009" cy="4129237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8" name="Shape 421"/>
            <p:cNvSpPr/>
            <p:nvPr/>
          </p:nvSpPr>
          <p:spPr>
            <a:xfrm rot="10800000" flipH="1">
              <a:off x="11614351" y="-774077"/>
              <a:ext cx="2693400" cy="1243797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b="1" dirty="0" smtClean="0">
                  <a:solidFill>
                    <a:schemeClr val="accent4">
                      <a:lumMod val="75000"/>
                    </a:schemeClr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ШКОЛЬНИКИ</a:t>
              </a:r>
              <a:endParaRPr lang="ru-RU" sz="1200" b="1" dirty="0">
                <a:solidFill>
                  <a:schemeClr val="accent4">
                    <a:lumMod val="75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9" name="Shape 422"/>
            <p:cNvSpPr/>
            <p:nvPr/>
          </p:nvSpPr>
          <p:spPr>
            <a:xfrm rot="10800000" flipH="1">
              <a:off x="4107640" y="1697043"/>
              <a:ext cx="1243800" cy="1243800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10" name="Shape 423"/>
            <p:cNvSpPr/>
            <p:nvPr/>
          </p:nvSpPr>
          <p:spPr>
            <a:xfrm flipH="1">
              <a:off x="185742" y="1697043"/>
              <a:ext cx="1243800" cy="1243800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11" name="Shape 424"/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12" name="Shape 425"/>
          <p:cNvGrpSpPr/>
          <p:nvPr/>
        </p:nvGrpSpPr>
        <p:grpSpPr>
          <a:xfrm rot="10800000">
            <a:off x="3233576" y="364347"/>
            <a:ext cx="3024906" cy="312727"/>
            <a:chOff x="185742" y="1697029"/>
            <a:chExt cx="5165698" cy="165813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3" name="Shape 426"/>
            <p:cNvSpPr/>
            <p:nvPr/>
          </p:nvSpPr>
          <p:spPr>
            <a:xfrm rot="10800000" flipH="1">
              <a:off x="1426313" y="1697029"/>
              <a:ext cx="2693399" cy="124380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2" algn="ctr"/>
              <a:r>
                <a:rPr lang="ru-RU" sz="1200" b="1" dirty="0" smtClean="0">
                  <a:solidFill>
                    <a:schemeClr val="accent4">
                      <a:lumMod val="75000"/>
                    </a:schemeClr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СТУДЕНТЫ</a:t>
              </a:r>
              <a:endParaRPr lang="ru-RU" sz="1000" b="1" dirty="0">
                <a:solidFill>
                  <a:schemeClr val="accent4">
                    <a:lumMod val="75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14" name="Shape 427"/>
            <p:cNvSpPr/>
            <p:nvPr/>
          </p:nvSpPr>
          <p:spPr>
            <a:xfrm rot="10800000" flipH="1">
              <a:off x="4107640" y="1697043"/>
              <a:ext cx="1243800" cy="1243800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15" name="Shape 428"/>
            <p:cNvSpPr/>
            <p:nvPr/>
          </p:nvSpPr>
          <p:spPr>
            <a:xfrm flipH="1">
              <a:off x="185742" y="1697043"/>
              <a:ext cx="1243800" cy="1243800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16" name="Shape 429"/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22" name="Shape 430"/>
          <p:cNvGrpSpPr/>
          <p:nvPr/>
        </p:nvGrpSpPr>
        <p:grpSpPr>
          <a:xfrm rot="10800000">
            <a:off x="58985" y="207388"/>
            <a:ext cx="8308154" cy="668649"/>
            <a:chOff x="-8860000" y="2919476"/>
            <a:chExt cx="14188015" cy="3545282"/>
          </a:xfrm>
          <a:solidFill>
            <a:schemeClr val="accent4">
              <a:lumMod val="75000"/>
            </a:schemeClr>
          </a:solidFill>
        </p:grpSpPr>
        <p:sp>
          <p:nvSpPr>
            <p:cNvPr id="23" name="Shape 431"/>
            <p:cNvSpPr/>
            <p:nvPr/>
          </p:nvSpPr>
          <p:spPr>
            <a:xfrm rot="10800000" flipH="1">
              <a:off x="-8860000" y="5220962"/>
              <a:ext cx="2693400" cy="1243796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b="1" dirty="0" smtClean="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СПЕЦИАЛИСТЫ</a:t>
              </a:r>
              <a:endParaRPr sz="1000" b="1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24" name="Shape 432"/>
            <p:cNvSpPr/>
            <p:nvPr/>
          </p:nvSpPr>
          <p:spPr>
            <a:xfrm rot="10800000" flipH="1">
              <a:off x="4084215" y="2940844"/>
              <a:ext cx="1243800" cy="1243801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25" name="Shape 433"/>
            <p:cNvSpPr/>
            <p:nvPr/>
          </p:nvSpPr>
          <p:spPr>
            <a:xfrm flipH="1">
              <a:off x="96310" y="2919476"/>
              <a:ext cx="1243800" cy="1243801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26" name="Shape 434"/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9841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-315228" y="1131590"/>
            <a:ext cx="4752528" cy="122413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2000" b="1">
                <a:solidFill>
                  <a:schemeClr val="accent4">
                    <a:lumMod val="75000"/>
                  </a:schemeClr>
                </a:solidFill>
                <a:latin typeface="Raleway"/>
                <a:ea typeface="Raleway"/>
                <a:cs typeface="Raleway"/>
              </a:defRPr>
            </a:lvl1pPr>
          </a:lstStyle>
          <a:p>
            <a:pPr algn="r"/>
            <a:r>
              <a:rPr lang="ru-RU" sz="3600" dirty="0" smtClean="0">
                <a:solidFill>
                  <a:srgbClr val="ABE33F"/>
                </a:solidFill>
                <a:sym typeface="Raleway"/>
              </a:rPr>
              <a:t>Лаборатории оснащенные для анализа посевных качеств семян сельскохозяйственных растений</a:t>
            </a:r>
            <a:endParaRPr lang="ru-RU" sz="3600" dirty="0">
              <a:solidFill>
                <a:srgbClr val="ABE33F"/>
              </a:solidFill>
              <a:sym typeface="Raleway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300" y="28224"/>
            <a:ext cx="4706700" cy="2318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300" y="2360628"/>
            <a:ext cx="4706700" cy="2782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calu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443</Words>
  <Application>Microsoft Office PowerPoint</Application>
  <PresentationFormat>Экран (16:9)</PresentationFormat>
  <Paragraphs>39</Paragraphs>
  <Slides>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Roboto Condensed</vt:lpstr>
      <vt:lpstr>Raleway</vt:lpstr>
      <vt:lpstr>Wingdings</vt:lpstr>
      <vt:lpstr>Karla</vt:lpstr>
      <vt:lpstr>Roboto Condensed Light</vt:lpstr>
      <vt:lpstr>Arial</vt:lpstr>
      <vt:lpstr>Escalus template</vt:lpstr>
      <vt:lpstr>V Национальный чемпионат по профессиональному мастерству среди инвалидов и лиц с ограниченными возможностями здоровья «Абилимпикс»  ПРЕЗЕНТАЦИОННАЯ КОМПЕТЕНЦИЯ  «СЕМЕНОВОДСТВО»</vt:lpstr>
      <vt:lpstr>СЕМЕНОВОДСТВО</vt:lpstr>
      <vt:lpstr>Презентация PowerPoint</vt:lpstr>
      <vt:lpstr>АНАЛИЗ ВОСТРЕБОВАННОСТИ КОМПЕТЕНЦИИ</vt:lpstr>
      <vt:lpstr>ВОСТРЕБОВАННОСТЬ КОМПЕТЕНЦИИ</vt:lpstr>
      <vt:lpstr>СОЦИАЛЬНЫЕ И ИНДУСТРИАЛЬНЫЕ ПАРТНЕРЫ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Администратор1</dc:creator>
  <cp:lastModifiedBy>ПК</cp:lastModifiedBy>
  <cp:revision>27</cp:revision>
  <dcterms:modified xsi:type="dcterms:W3CDTF">2019-10-22T18:22:29Z</dcterms:modified>
</cp:coreProperties>
</file>