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427" r:id="rId2"/>
    <p:sldId id="428" r:id="rId3"/>
    <p:sldId id="434" r:id="rId4"/>
    <p:sldId id="433" r:id="rId5"/>
    <p:sldId id="432" r:id="rId6"/>
    <p:sldId id="430" r:id="rId7"/>
    <p:sldId id="431" r:id="rId8"/>
    <p:sldId id="435" r:id="rId9"/>
    <p:sldId id="447" r:id="rId10"/>
    <p:sldId id="437" r:id="rId11"/>
    <p:sldId id="438" r:id="rId12"/>
    <p:sldId id="439" r:id="rId13"/>
    <p:sldId id="440" r:id="rId14"/>
    <p:sldId id="442" r:id="rId15"/>
    <p:sldId id="441" r:id="rId16"/>
    <p:sldId id="445" r:id="rId17"/>
    <p:sldId id="446" r:id="rId18"/>
    <p:sldId id="443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56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66"/>
    <a:srgbClr val="FF9933"/>
    <a:srgbClr val="006600"/>
    <a:srgbClr val="008000"/>
    <a:srgbClr val="8000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0" autoAdjust="0"/>
    <p:restoredTop sz="94618" autoAdjust="0"/>
  </p:normalViewPr>
  <p:slideViewPr>
    <p:cSldViewPr>
      <p:cViewPr varScale="1">
        <p:scale>
          <a:sx n="51" d="100"/>
          <a:sy n="51" d="100"/>
        </p:scale>
        <p:origin x="14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7B0E469-0E9E-42DD-ACBD-8508E6D37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1457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0B0B65-38F6-4133-B9F7-A330628693AC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58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60DF2C-E2B1-4766-858C-B6C01634D26F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4094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081B16-8001-4469-B102-C816DE64AAE3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4541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9DE0D2-762F-4DCD-9CD6-D6D2EC67884D}" type="slidenum">
              <a:rPr lang="ru-RU" altLang="ru-RU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7855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B8CC99-BF57-4D7C-98F0-4A68C7420A37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194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E29703-A6F2-4491-8EAD-9434C9F38E10}" type="slidenum">
              <a:rPr lang="ru-RU" altLang="ru-RU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2907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724DFD-F8F0-4952-8DF5-93A9302E91E3}" type="slidenum">
              <a:rPr lang="ru-RU" altLang="ru-RU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8072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32DBDF-4B74-49C7-A4CA-01E553CEF840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3438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055D12-304B-4726-BD16-6D33351FF421}" type="slidenum">
              <a:rPr lang="ru-RU" altLang="ru-RU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1364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58DBB3-72D4-4C51-9CE5-240863889C9F}" type="slidenum">
              <a:rPr lang="ru-RU" altLang="ru-RU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2901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B4D05D-3A7D-4664-8456-584088F8ECF6}" type="slidenum">
              <a:rPr lang="ru-RU" altLang="ru-RU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083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73B1B9-05DB-4263-9327-DB9466B4C5F0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9970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EF9397-4701-4F42-91CF-962EBF52CE5A}" type="slidenum">
              <a:rPr lang="ru-RU" altLang="ru-RU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220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F22CF7-31C8-4727-892C-343AA9715FB8}" type="slidenum">
              <a:rPr lang="ru-RU" altLang="ru-RU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907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EA46CB-3050-4BB5-BBC4-259EDB68BE65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828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E9A283-5FF8-4D39-9487-81AFBC363FB2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699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0E334E-19BD-41F9-8D48-E7C9D62F62A4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0045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A76190-3245-4DF0-A60E-EC06F4897A1D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1902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8C8406-E197-46CB-9B6A-116D08C05498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76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30655C-300E-4962-A60F-18340915CA67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2479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43588E-6055-48D4-9A3C-FE682D608221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083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F5BEF-7D8E-473D-8CA3-A7E86FB163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0940428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94801-1FC3-46C0-BC1C-62F3A6BB76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9436806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6E735-94C7-4172-9CDA-0CAF1662B7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7519777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BE3A1-3997-4158-85DA-B476994D54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9878236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F8A92-86E5-4F37-BAAF-57994557EB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572457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F55B4-8179-43B5-97B0-EB284CC8E1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1595646"/>
      </p:ext>
    </p:extLst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5F2CD-4C72-4C06-A190-7C29702EF7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6356540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60710-DC74-4BFA-862A-2F0BFD1BFB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6545144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9C4D4-CBF5-433F-B33D-308B420404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2736443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72C8-A6AA-41CB-AB89-6D7A67D663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3846079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59E26-28D7-4A5C-8E1D-F7D4E754D6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513236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85501-E059-4C23-B5AA-547A117120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8577171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09F94-DCF6-485D-9207-E6AAD64C7B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4167766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41D1E85-FA6B-45A3-AAF7-CF48E364B0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advClick="0"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MG_39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37433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Панорама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02138"/>
            <a:ext cx="8281988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IMG_399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1423988"/>
            <a:ext cx="37449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11"/>
          <p:cNvSpPr>
            <a:spLocks noChangeArrowheads="1"/>
          </p:cNvSpPr>
          <p:nvPr/>
        </p:nvSpPr>
        <p:spPr bwMode="auto">
          <a:xfrm>
            <a:off x="457200" y="990600"/>
            <a:ext cx="8305800" cy="4443413"/>
          </a:xfrm>
          <a:prstGeom prst="horizontalScroll">
            <a:avLst>
              <a:gd name="adj" fmla="val 12500"/>
            </a:avLst>
          </a:prstGeom>
          <a:solidFill>
            <a:srgbClr val="339966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FF00"/>
                </a:solidFill>
              </a:rPr>
              <a:t>V </a:t>
            </a:r>
            <a:r>
              <a:rPr lang="ru-RU" sz="2400">
                <a:solidFill>
                  <a:srgbClr val="FFFF00"/>
                </a:solidFill>
              </a:rPr>
              <a:t>Национальный чемпионат по профессиональному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>
                <a:solidFill>
                  <a:srgbClr val="FFFF00"/>
                </a:solidFill>
              </a:rPr>
              <a:t>мастерству среди инвалидов и лиц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>
                <a:solidFill>
                  <a:srgbClr val="FFFF00"/>
                </a:solidFill>
              </a:rPr>
              <a:t>с ограниченными возможностями здоровья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>
                <a:solidFill>
                  <a:srgbClr val="FFFF00"/>
                </a:solidFill>
              </a:rPr>
              <a:t>«Абилимпикс»</a:t>
            </a:r>
            <a:br>
              <a:rPr lang="ru-RU" sz="2400">
                <a:solidFill>
                  <a:srgbClr val="FFFF00"/>
                </a:solidFill>
              </a:rPr>
            </a:br>
            <a:r>
              <a:rPr lang="ru-RU" sz="2400">
                <a:solidFill>
                  <a:srgbClr val="FFFF00"/>
                </a:solidFill>
              </a:rPr>
              <a:t/>
            </a:r>
            <a:br>
              <a:rPr lang="ru-RU" sz="2400">
                <a:solidFill>
                  <a:srgbClr val="FFFF00"/>
                </a:solidFill>
              </a:rPr>
            </a:br>
            <a:r>
              <a:rPr lang="ru-RU" b="1">
                <a:solidFill>
                  <a:srgbClr val="FFFF00"/>
                </a:solidFill>
              </a:rPr>
              <a:t>ПРЕЗЕНТАЦИОННАЯ КОМПЕТЕНЦИЯ </a:t>
            </a:r>
            <a:br>
              <a:rPr lang="ru-RU" b="1">
                <a:solidFill>
                  <a:srgbClr val="FFFF00"/>
                </a:solidFill>
              </a:rPr>
            </a:br>
            <a:r>
              <a:rPr lang="ru-RU" b="1">
                <a:solidFill>
                  <a:srgbClr val="FFFF00"/>
                </a:solidFill>
              </a:rPr>
              <a:t>«ПЧЕЛОВОДСТВО»</a:t>
            </a:r>
            <a:endParaRPr lang="ru-RU" altLang="ru-RU" b="1">
              <a:solidFill>
                <a:srgbClr val="FFFF00"/>
              </a:solidFill>
            </a:endParaRPr>
          </a:p>
        </p:txBody>
      </p:sp>
      <p:sp>
        <p:nvSpPr>
          <p:cNvPr id="3078" name="WordArt 8"/>
          <p:cNvSpPr>
            <a:spLocks noChangeArrowheads="1" noChangeShapeType="1" noTextEdit="1"/>
          </p:cNvSpPr>
          <p:nvPr/>
        </p:nvSpPr>
        <p:spPr bwMode="auto">
          <a:xfrm>
            <a:off x="1371600" y="2895600"/>
            <a:ext cx="6934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66"/>
              </a:avLst>
            </a:prstTxWarp>
          </a:bodyPr>
          <a:lstStyle/>
          <a:p>
            <a:pPr algn="ctr"/>
            <a:endParaRPr lang="ru-RU" sz="2800" b="1" i="1" kern="10">
              <a:ln w="12700">
                <a:solidFill>
                  <a:srgbClr val="00808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74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276600" cy="116205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219200"/>
            <a:ext cx="3200400" cy="5410200"/>
          </a:xfrm>
        </p:spPr>
        <p:txBody>
          <a:bodyPr/>
          <a:lstStyle/>
          <a:p>
            <a:pPr algn="ctr">
              <a:defRPr/>
            </a:pPr>
            <a:r>
              <a:rPr lang="ru-RU" sz="2800" b="1" kern="1200" dirty="0" smtClean="0">
                <a:solidFill>
                  <a:srgbClr val="0000FF"/>
                </a:solidFill>
                <a:cs typeface="Arial" panose="020B0604020202020204" pitchFamily="34" charset="0"/>
              </a:rPr>
              <a:t>ЦЕЛЬ</a:t>
            </a:r>
          </a:p>
          <a:p>
            <a:pPr algn="ctr">
              <a:defRPr/>
            </a:pPr>
            <a:r>
              <a:rPr lang="ru-RU" sz="2800" b="1" kern="1200" dirty="0" smtClean="0">
                <a:solidFill>
                  <a:srgbClr val="0000FF"/>
                </a:solidFill>
                <a:cs typeface="Arial" panose="020B0604020202020204" pitchFamily="34" charset="0"/>
              </a:rPr>
              <a:t>ПЧЕЛОВОДСТВА</a:t>
            </a:r>
          </a:p>
          <a:p>
            <a:pPr algn="ctr">
              <a:defRPr/>
            </a:pPr>
            <a:endParaRPr lang="ru-RU" sz="1200" dirty="0" smtClean="0"/>
          </a:p>
          <a:p>
            <a:pPr algn="ctr">
              <a:defRPr/>
            </a:pPr>
            <a:r>
              <a:rPr lang="ru-RU" sz="2000" dirty="0" smtClean="0"/>
              <a:t>Организация </a:t>
            </a:r>
            <a:r>
              <a:rPr lang="ru-RU" sz="2000" dirty="0"/>
              <a:t>технологического процесса разведения, содержания и использования  пчелиных  семей в целях производства меда и других  продуктов  пчеловодства  (воск,  прополис,  маточное  молочко, цветочная пыльца-обножка, перга, пчелиный яд)</a:t>
            </a:r>
          </a:p>
          <a:p>
            <a:pPr algn="just">
              <a:defRPr/>
            </a:pPr>
            <a:endParaRPr lang="ru-RU" sz="2600" dirty="0" smtClean="0"/>
          </a:p>
        </p:txBody>
      </p:sp>
      <p:pic>
        <p:nvPicPr>
          <p:cNvPr id="20484" name="Объект 4" descr="Улей — Википедия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600200"/>
            <a:ext cx="5111750" cy="4297363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522288" y="896938"/>
            <a:ext cx="8251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Rectangle 5"/>
          <p:cNvSpPr/>
          <p:nvPr/>
        </p:nvSpPr>
        <p:spPr bwMode="auto">
          <a:xfrm>
            <a:off x="0" y="6567488"/>
            <a:ext cx="9144000" cy="10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  <a:p>
            <a:pPr algn="r" defTabSz="457177" eaLnBrk="1" hangingPunct="1">
              <a:defRPr/>
            </a:pPr>
            <a:r>
              <a:rPr lang="ru-RU" dirty="0">
                <a:solidFill>
                  <a:srgbClr val="FFFFFF"/>
                </a:solidFill>
                <a:ea typeface="ＭＳ Ｐゴシック" charset="-128"/>
              </a:rPr>
              <a:t>						1</a:t>
            </a:r>
          </a:p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457200" y="1371600"/>
            <a:ext cx="8382000" cy="927100"/>
          </a:xfrm>
          <a:prstGeom prst="rect">
            <a:avLst/>
          </a:prstGeom>
          <a:solidFill>
            <a:srgbClr val="FFF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КАКИМИ КАЧЕСТВАМИ ДОЛЖЕН ОБЛАДАТЬ ПЧЕЛОВОД:</a:t>
            </a:r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522288" y="2465388"/>
            <a:ext cx="8404225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 eaLnBrk="1" hangingPunct="1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/>
              <a:t>трудолюбие;</a:t>
            </a:r>
          </a:p>
          <a:p>
            <a:pPr marL="285750" indent="-285750" algn="just" eaLnBrk="1" hangingPunct="1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/>
              <a:t>любовь к природе;</a:t>
            </a:r>
          </a:p>
          <a:p>
            <a:pPr marL="285750" indent="-285750" algn="just" eaLnBrk="1" hangingPunct="1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/>
              <a:t>терпение;</a:t>
            </a:r>
          </a:p>
          <a:p>
            <a:pPr marL="285750" indent="-285750" algn="just" eaLnBrk="1" hangingPunct="1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/>
              <a:t>спокойный характер;</a:t>
            </a:r>
          </a:p>
          <a:p>
            <a:pPr marL="285750" indent="-285750" algn="just" eaLnBrk="1" hangingPunct="1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/>
              <a:t>отсутствие страха перед насекомыми.</a:t>
            </a:r>
          </a:p>
          <a:p>
            <a:pPr algn="just" eaLnBrk="1" hangingPunct="1">
              <a:buClr>
                <a:srgbClr val="0000FF"/>
              </a:buClr>
              <a:defRPr/>
            </a:pPr>
            <a:endParaRPr lang="ru-RU" sz="2600" dirty="0" smtClean="0"/>
          </a:p>
          <a:p>
            <a:pPr algn="just" eaLnBrk="1" hangingPunct="1">
              <a:buClr>
                <a:srgbClr val="0000FF"/>
              </a:buClr>
              <a:defRPr/>
            </a:pPr>
            <a:r>
              <a:rPr lang="ru-RU" sz="2600" dirty="0" smtClean="0"/>
              <a:t>Важно! Профессия совмещает в себе специальности зоотехника, ветеринарного врача, механизатора, агронома, технолога.</a:t>
            </a:r>
          </a:p>
        </p:txBody>
      </p:sp>
    </p:spTree>
  </p:cSld>
  <p:clrMapOvr>
    <a:masterClrMapping/>
  </p:clrMapOvr>
  <p:transition spd="slow" advTm="429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522288" y="896938"/>
            <a:ext cx="8251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Rectangle 5"/>
          <p:cNvSpPr/>
          <p:nvPr/>
        </p:nvSpPr>
        <p:spPr bwMode="auto">
          <a:xfrm>
            <a:off x="0" y="6567488"/>
            <a:ext cx="9144000" cy="10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  <a:p>
            <a:pPr algn="r" defTabSz="457177" eaLnBrk="1" hangingPunct="1">
              <a:defRPr/>
            </a:pPr>
            <a:r>
              <a:rPr lang="ru-RU" dirty="0">
                <a:solidFill>
                  <a:srgbClr val="FFFFFF"/>
                </a:solidFill>
                <a:ea typeface="ＭＳ Ｐゴシック" charset="-128"/>
              </a:rPr>
              <a:t>						1</a:t>
            </a:r>
          </a:p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457200" y="1371600"/>
            <a:ext cx="8382000" cy="495300"/>
          </a:xfrm>
          <a:prstGeom prst="rect">
            <a:avLst/>
          </a:prstGeom>
          <a:solidFill>
            <a:srgbClr val="FFF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 ИСТОРИЯ ПЧЕЛОВОДСТВА</a:t>
            </a:r>
          </a:p>
        </p:txBody>
      </p: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522288" y="2465388"/>
            <a:ext cx="8404225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600"/>
              <a:t>Пчеловодством занимаются на всех континентах, кроме Антарктиды. Самым древним способом пчеловодства было бортничество, при котором дикие пчёлы селились в естественных или специально подготовленных дуплах (борть – дупло дерева). Позже появилось пасечное пчеловодство, в котором уже использовались неразборные ульи (колоды, дуплянки).</a:t>
            </a:r>
          </a:p>
        </p:txBody>
      </p:sp>
    </p:spTree>
  </p:cSld>
  <p:clrMapOvr>
    <a:masterClrMapping/>
  </p:clrMapOvr>
  <p:transition spd="slow" advTm="429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522288" y="896938"/>
            <a:ext cx="8251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Rectangle 5"/>
          <p:cNvSpPr/>
          <p:nvPr/>
        </p:nvSpPr>
        <p:spPr bwMode="auto">
          <a:xfrm>
            <a:off x="0" y="6567488"/>
            <a:ext cx="9144000" cy="10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  <a:p>
            <a:pPr algn="r" defTabSz="457177" eaLnBrk="1" hangingPunct="1">
              <a:defRPr/>
            </a:pPr>
            <a:r>
              <a:rPr lang="ru-RU" dirty="0">
                <a:solidFill>
                  <a:srgbClr val="FFFFFF"/>
                </a:solidFill>
                <a:ea typeface="ＭＳ Ｐゴシック" charset="-128"/>
              </a:rPr>
              <a:t>						1</a:t>
            </a:r>
          </a:p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457200" y="1371600"/>
            <a:ext cx="8382000" cy="495300"/>
          </a:xfrm>
          <a:prstGeom prst="rect">
            <a:avLst/>
          </a:prstGeom>
          <a:solidFill>
            <a:srgbClr val="FFF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 ИСТОРИЯ ПЧЕЛОВОДСТВА</a:t>
            </a:r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446088" y="2743200"/>
            <a:ext cx="84042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600"/>
              <a:t>Свою современную форму пчеловодство обрело  в XIX веке, после изобретения рамочных ульев (рамки с мёдом извлекаются сверху) и медогонки – благодаря этому пчеловодство обрело современные формы, превратилось в высокотоварную отрасль сельского хозяйства.</a:t>
            </a:r>
          </a:p>
        </p:txBody>
      </p:sp>
    </p:spTree>
  </p:cSld>
  <p:clrMapOvr>
    <a:masterClrMapping/>
  </p:clrMapOvr>
  <p:transition spd="slow" advTm="429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522288" y="896938"/>
            <a:ext cx="8251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Rectangle 5"/>
          <p:cNvSpPr/>
          <p:nvPr/>
        </p:nvSpPr>
        <p:spPr bwMode="auto">
          <a:xfrm>
            <a:off x="0" y="6567488"/>
            <a:ext cx="9144000" cy="10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  <a:p>
            <a:pPr algn="r" defTabSz="457177" eaLnBrk="1" hangingPunct="1">
              <a:defRPr/>
            </a:pPr>
            <a:r>
              <a:rPr lang="ru-RU" dirty="0">
                <a:solidFill>
                  <a:srgbClr val="FFFFFF"/>
                </a:solidFill>
                <a:ea typeface="ＭＳ Ｐゴシック" charset="-128"/>
              </a:rPr>
              <a:t>						1</a:t>
            </a:r>
          </a:p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7652" name="TextBox 8"/>
          <p:cNvSpPr txBox="1">
            <a:spLocks noChangeArrowheads="1"/>
          </p:cNvSpPr>
          <p:nvPr/>
        </p:nvSpPr>
        <p:spPr bwMode="auto">
          <a:xfrm>
            <a:off x="304800" y="1447800"/>
            <a:ext cx="8382000" cy="495300"/>
          </a:xfrm>
          <a:prstGeom prst="rect">
            <a:avLst/>
          </a:prstGeom>
          <a:solidFill>
            <a:srgbClr val="FFF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 ИСТОРИЯ ПЧЕЛОВОДСТВА</a:t>
            </a:r>
          </a:p>
        </p:txBody>
      </p: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369888" y="2147888"/>
            <a:ext cx="84042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600"/>
              <a:t>Пчеловодство прошло несколько этапов развития: менялось ремесло, термины, появлялись новые методики и навыки. Тех, кто работал с пчелами, называли: бортник, пасечник, охотник за диким медом, пчеляк.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600"/>
              <a:t>Но есть ещё места, где бортничество в ходу до сих пор. В России оно сохранилось в Бурзянском районе Башкортостана. Ещё в советское время там был создан заповедник «Шульган-Таш» для охраны популяции дикой башкирской бортевой пчелы.</a:t>
            </a:r>
          </a:p>
        </p:txBody>
      </p:sp>
    </p:spTree>
  </p:cSld>
  <p:clrMapOvr>
    <a:masterClrMapping/>
  </p:clrMapOvr>
  <p:transition spd="slow" advTm="429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522288" y="896938"/>
            <a:ext cx="8251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Rectangle 5"/>
          <p:cNvSpPr/>
          <p:nvPr/>
        </p:nvSpPr>
        <p:spPr bwMode="auto">
          <a:xfrm>
            <a:off x="0" y="6567488"/>
            <a:ext cx="9144000" cy="10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  <a:p>
            <a:pPr algn="r" defTabSz="457177" eaLnBrk="1" hangingPunct="1">
              <a:defRPr/>
            </a:pPr>
            <a:r>
              <a:rPr lang="ru-RU" dirty="0">
                <a:solidFill>
                  <a:srgbClr val="FFFFFF"/>
                </a:solidFill>
                <a:ea typeface="ＭＳ Ｐゴシック" charset="-128"/>
              </a:rPr>
              <a:t>						1</a:t>
            </a:r>
          </a:p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304800" y="1447800"/>
            <a:ext cx="8382000" cy="495300"/>
          </a:xfrm>
          <a:prstGeom prst="rect">
            <a:avLst/>
          </a:prstGeom>
          <a:solidFill>
            <a:srgbClr val="FFF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ИЗВЕСТНЫЕ ПЧЕЛОВОДЫ</a:t>
            </a:r>
          </a:p>
        </p:txBody>
      </p:sp>
      <p:sp>
        <p:nvSpPr>
          <p:cNvPr id="29701" name="TextBox 9"/>
          <p:cNvSpPr txBox="1">
            <a:spLocks noChangeArrowheads="1"/>
          </p:cNvSpPr>
          <p:nvPr/>
        </p:nvSpPr>
        <p:spPr bwMode="auto">
          <a:xfrm>
            <a:off x="369888" y="2147888"/>
            <a:ext cx="84042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600"/>
              <a:t>Пчеловодство присутствовало в жизни великих людей. Основоположником научного пчеловодства в России был академик А. М. Бутлеров. Он привозил из заграничных поездок породы, которые в России не разводили, конструировал и испытывал улья, искал новые приемы по уходу за пчелами. Бутлеров писал доступные для простых людей книги по разведению медоносных насекомых, выпустил первый пчеловодческий журнал.</a:t>
            </a:r>
          </a:p>
        </p:txBody>
      </p:sp>
    </p:spTree>
  </p:cSld>
  <p:clrMapOvr>
    <a:masterClrMapping/>
  </p:clrMapOvr>
  <p:transition spd="slow" advTm="429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1747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828800"/>
            <a:ext cx="7086600" cy="4800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66900" y="1295400"/>
            <a:ext cx="5486400" cy="8048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ru-RU" sz="2800" b="1" kern="1200" dirty="0">
                <a:solidFill>
                  <a:srgbClr val="0000FF"/>
                </a:solidFill>
                <a:cs typeface="Arial" panose="020B0604020202020204" pitchFamily="34" charset="0"/>
              </a:rPr>
              <a:t>ИЗВЕСТНЫЕ ПЧЕЛОВОДЫ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5791200" y="1752600"/>
            <a:ext cx="3200400" cy="4724400"/>
          </a:xfrm>
        </p:spPr>
        <p:txBody>
          <a:bodyPr/>
          <a:lstStyle/>
          <a:p>
            <a:pPr algn="ctr"/>
            <a:r>
              <a:rPr lang="ru-RU" altLang="ru-RU" sz="1700" smtClean="0"/>
              <a:t>Витвицкий Н. М. Практическое пчеловодство.</a:t>
            </a:r>
            <a:br>
              <a:rPr lang="ru-RU" altLang="ru-RU" sz="1700" smtClean="0"/>
            </a:br>
            <a:r>
              <a:rPr lang="ru-RU" altLang="ru-RU" sz="1700" smtClean="0"/>
              <a:t>Николай Михайлович Витвицкий (1764–1853) — выдающийся отечественный пчеловод и общественный деятель, изобретатель колокольного улья, конструкция которого основана на многолетнем изучении жизни и природы пчел. Н. М. Витвицкий много занимался бортевым пчеловодством, изучал народные пасечные ульи.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09800" y="1143000"/>
            <a:ext cx="5486400" cy="8048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ru-RU" sz="2800" b="1" kern="1200" dirty="0">
                <a:solidFill>
                  <a:srgbClr val="0000FF"/>
                </a:solidFill>
                <a:cs typeface="Arial" panose="020B0604020202020204" pitchFamily="34" charset="0"/>
              </a:rPr>
              <a:t>ИЗВЕСТНЫЕ ПЧЕЛОВОДЫ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2772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7" b="18477"/>
          <a:stretch>
            <a:fillRect/>
          </a:stretch>
        </p:blipFill>
        <p:spPr>
          <a:xfrm>
            <a:off x="304800" y="1752600"/>
            <a:ext cx="5486400" cy="4724400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522288" y="896938"/>
            <a:ext cx="8251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Rectangle 5"/>
          <p:cNvSpPr/>
          <p:nvPr/>
        </p:nvSpPr>
        <p:spPr bwMode="auto">
          <a:xfrm>
            <a:off x="0" y="6567488"/>
            <a:ext cx="9144000" cy="10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  <a:p>
            <a:pPr algn="r" defTabSz="457177" eaLnBrk="1" hangingPunct="1">
              <a:defRPr/>
            </a:pPr>
            <a:r>
              <a:rPr lang="ru-RU" dirty="0">
                <a:solidFill>
                  <a:srgbClr val="FFFFFF"/>
                </a:solidFill>
                <a:ea typeface="ＭＳ Ｐゴシック" charset="-128"/>
              </a:rPr>
              <a:t>						1</a:t>
            </a:r>
          </a:p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3796" name="TextBox 8"/>
          <p:cNvSpPr txBox="1">
            <a:spLocks noChangeArrowheads="1"/>
          </p:cNvSpPr>
          <p:nvPr/>
        </p:nvSpPr>
        <p:spPr bwMode="auto">
          <a:xfrm>
            <a:off x="304800" y="1447800"/>
            <a:ext cx="8382000" cy="495300"/>
          </a:xfrm>
          <a:prstGeom prst="rect">
            <a:avLst/>
          </a:prstGeom>
          <a:solidFill>
            <a:srgbClr val="FFF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ИЗВЕСТНЫЕ ПЧЕЛОВОДЫ</a:t>
            </a:r>
          </a:p>
        </p:txBody>
      </p:sp>
      <p:sp>
        <p:nvSpPr>
          <p:cNvPr id="33797" name="TextBox 9"/>
          <p:cNvSpPr txBox="1">
            <a:spLocks noChangeArrowheads="1"/>
          </p:cNvSpPr>
          <p:nvPr/>
        </p:nvSpPr>
        <p:spPr bwMode="auto">
          <a:xfrm>
            <a:off x="369888" y="2590800"/>
            <a:ext cx="840422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202020"/>
                </a:solidFill>
                <a:latin typeface="&amp;quot"/>
                <a:cs typeface="Times New Roman" panose="02020603050405020304" pitchFamily="18" charset="0"/>
              </a:rPr>
              <a:t>Л. Л. Лангстрот – прародитель пчеловодства в Америки. Он усовершенствовал конструкцию улья. Был президентом Союза пчеловодов США.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800">
              <a:solidFill>
                <a:srgbClr val="202020"/>
              </a:solidFill>
              <a:latin typeface="&amp;quot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202020"/>
                </a:solidFill>
                <a:latin typeface="&amp;quot"/>
                <a:cs typeface="Times New Roman" panose="02020603050405020304" pitchFamily="18" charset="0"/>
              </a:rPr>
              <a:t>Среди известных личностей, увлекающихся пчелами были: Л. Н. Толстой, И. С. Мичурин, И. П. Павлов, И. С. Тургенев, И. Е. Репин, А. К. Саврасов.</a:t>
            </a:r>
            <a:endParaRPr lang="ru-RU" altLang="ru-RU" sz="2600"/>
          </a:p>
        </p:txBody>
      </p:sp>
    </p:spTree>
  </p:cSld>
  <p:clrMapOvr>
    <a:masterClrMapping/>
  </p:clrMapOvr>
  <p:transition spd="slow" advTm="429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522288" y="896938"/>
            <a:ext cx="8251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Rectangle 5"/>
          <p:cNvSpPr/>
          <p:nvPr/>
        </p:nvSpPr>
        <p:spPr bwMode="auto">
          <a:xfrm>
            <a:off x="0" y="6567488"/>
            <a:ext cx="9144000" cy="10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  <a:p>
            <a:pPr algn="r" defTabSz="457177" eaLnBrk="1" hangingPunct="1">
              <a:defRPr/>
            </a:pPr>
            <a:r>
              <a:rPr lang="ru-RU" dirty="0">
                <a:solidFill>
                  <a:srgbClr val="FFFFFF"/>
                </a:solidFill>
                <a:ea typeface="ＭＳ Ｐゴシック" charset="-128"/>
              </a:rPr>
              <a:t>						1</a:t>
            </a:r>
          </a:p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5844" name="TextBox 8"/>
          <p:cNvSpPr txBox="1">
            <a:spLocks noChangeArrowheads="1"/>
          </p:cNvSpPr>
          <p:nvPr/>
        </p:nvSpPr>
        <p:spPr bwMode="auto">
          <a:xfrm>
            <a:off x="304800" y="1447800"/>
            <a:ext cx="8382000" cy="495300"/>
          </a:xfrm>
          <a:prstGeom prst="rect">
            <a:avLst/>
          </a:prstGeom>
          <a:solidFill>
            <a:srgbClr val="FFF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ТРУДОУСТРОЙСТВО ПЧЕЛОВОДА</a:t>
            </a:r>
          </a:p>
        </p:txBody>
      </p:sp>
      <p:sp>
        <p:nvSpPr>
          <p:cNvPr id="35845" name="TextBox 9"/>
          <p:cNvSpPr txBox="1">
            <a:spLocks noChangeArrowheads="1"/>
          </p:cNvSpPr>
          <p:nvPr/>
        </p:nvSpPr>
        <p:spPr bwMode="auto">
          <a:xfrm>
            <a:off x="317500" y="2374900"/>
            <a:ext cx="8404225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600"/>
              <a:t>Пчеловоды трудятся на частных пасеках или принадлежащих компаниям.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60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600"/>
              <a:t>В крупных пчеловодческих хозяйствах должны работать только подготовленные кадры.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60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600"/>
              <a:t>Есть научно-производственные комплексы, объединения, где именно пчеловоды занимаются разведением племенных пород пчел.</a:t>
            </a:r>
          </a:p>
        </p:txBody>
      </p:sp>
    </p:spTree>
  </p:cSld>
  <p:clrMapOvr>
    <a:masterClrMapping/>
  </p:clrMapOvr>
  <p:transition spd="slow" advTm="429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522288" y="896938"/>
            <a:ext cx="8251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Rectangle 5"/>
          <p:cNvSpPr/>
          <p:nvPr/>
        </p:nvSpPr>
        <p:spPr bwMode="auto">
          <a:xfrm>
            <a:off x="0" y="6567488"/>
            <a:ext cx="9144000" cy="10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  <a:p>
            <a:pPr algn="r" defTabSz="457177" eaLnBrk="1" hangingPunct="1">
              <a:defRPr/>
            </a:pPr>
            <a:r>
              <a:rPr lang="ru-RU" dirty="0">
                <a:solidFill>
                  <a:srgbClr val="FFFFFF"/>
                </a:solidFill>
                <a:ea typeface="ＭＳ Ｐゴシック" charset="-128"/>
              </a:rPr>
              <a:t>						1</a:t>
            </a:r>
          </a:p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914400" y="1676400"/>
            <a:ext cx="7532688" cy="927100"/>
          </a:xfrm>
          <a:prstGeom prst="rect">
            <a:avLst/>
          </a:prstGeom>
          <a:solidFill>
            <a:srgbClr val="FFF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ЦЕЛЬ ВКЛЮЧЕНИЯ НОВОЙ КОМПЕТЕНЦИИ – «ПЧЕЛОВОДСТВО»:</a:t>
            </a:r>
            <a:endParaRPr lang="ru-RU" altLang="ru-RU" sz="2800">
              <a:solidFill>
                <a:srgbClr val="0000FF"/>
              </a:solidFill>
            </a:endParaRPr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522288" y="3098800"/>
            <a:ext cx="8393112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2600"/>
              <a:t>Поддержка и популяризация пчеловодства в Российской Федерации;</a:t>
            </a:r>
          </a:p>
          <a:p>
            <a:pPr algn="just"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ru-RU" altLang="ru-RU" sz="2600"/>
          </a:p>
          <a:p>
            <a:pPr algn="just"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2600"/>
              <a:t>мотивация инвалидов и лиц с ограниченными возможностями здоровья на получение профессии «пчеловод».</a:t>
            </a:r>
          </a:p>
        </p:txBody>
      </p:sp>
    </p:spTree>
  </p:cSld>
  <p:clrMapOvr>
    <a:masterClrMapping/>
  </p:clrMapOvr>
  <p:transition spd="slow" advTm="429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522288" y="896938"/>
            <a:ext cx="8251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Rectangle 5"/>
          <p:cNvSpPr/>
          <p:nvPr/>
        </p:nvSpPr>
        <p:spPr bwMode="auto">
          <a:xfrm>
            <a:off x="0" y="6567488"/>
            <a:ext cx="9144000" cy="10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  <a:p>
            <a:pPr algn="r" defTabSz="457177" eaLnBrk="1" hangingPunct="1">
              <a:defRPr/>
            </a:pPr>
            <a:r>
              <a:rPr lang="ru-RU" dirty="0">
                <a:solidFill>
                  <a:srgbClr val="FFFFFF"/>
                </a:solidFill>
                <a:ea typeface="ＭＳ Ｐゴシック" charset="-128"/>
              </a:rPr>
              <a:t>						1</a:t>
            </a:r>
          </a:p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7892" name="TextBox 8"/>
          <p:cNvSpPr txBox="1">
            <a:spLocks noChangeArrowheads="1"/>
          </p:cNvSpPr>
          <p:nvPr/>
        </p:nvSpPr>
        <p:spPr bwMode="auto">
          <a:xfrm>
            <a:off x="339725" y="1447800"/>
            <a:ext cx="8382000" cy="495300"/>
          </a:xfrm>
          <a:prstGeom prst="rect">
            <a:avLst/>
          </a:prstGeom>
          <a:solidFill>
            <a:srgbClr val="FFF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ВОСТРЕБОВАННОСТЬ ПЧЕЛОВОДСТВА</a:t>
            </a:r>
          </a:p>
        </p:txBody>
      </p:sp>
      <p:sp>
        <p:nvSpPr>
          <p:cNvPr id="37893" name="TextBox 9"/>
          <p:cNvSpPr txBox="1">
            <a:spLocks noChangeArrowheads="1"/>
          </p:cNvSpPr>
          <p:nvPr/>
        </p:nvSpPr>
        <p:spPr bwMode="auto">
          <a:xfrm>
            <a:off x="317500" y="2374900"/>
            <a:ext cx="8404225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600"/>
              <a:t>В Национальном союзе пчеловодов России подсчитали, что отечественный рынок меда заполнен лишь на 10-15% от своего максимального потенциала. Сегодня страна производит лишь около 100 тыс. тонн этого продукта в год (от года к году эта цифра сильно колеблется в зависимости от погодных условий). Почти весь отечественный мед идет на внутренний рынок, экспорт не превышает и 10%. Объемы импорта меда невелики.</a:t>
            </a:r>
          </a:p>
        </p:txBody>
      </p:sp>
    </p:spTree>
  </p:cSld>
  <p:clrMapOvr>
    <a:masterClrMapping/>
  </p:clrMapOvr>
  <p:transition spd="slow" advTm="429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522288" y="896938"/>
            <a:ext cx="8251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Rectangle 5"/>
          <p:cNvSpPr/>
          <p:nvPr/>
        </p:nvSpPr>
        <p:spPr bwMode="auto">
          <a:xfrm>
            <a:off x="0" y="6567488"/>
            <a:ext cx="9144000" cy="10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  <a:p>
            <a:pPr algn="r" defTabSz="457177" eaLnBrk="1" hangingPunct="1">
              <a:defRPr/>
            </a:pPr>
            <a:r>
              <a:rPr lang="ru-RU" dirty="0">
                <a:solidFill>
                  <a:srgbClr val="FFFFFF"/>
                </a:solidFill>
                <a:ea typeface="ＭＳ Ｐゴシック" charset="-128"/>
              </a:rPr>
              <a:t>						1</a:t>
            </a:r>
          </a:p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9940" name="TextBox 8"/>
          <p:cNvSpPr txBox="1">
            <a:spLocks noChangeArrowheads="1"/>
          </p:cNvSpPr>
          <p:nvPr/>
        </p:nvSpPr>
        <p:spPr bwMode="auto">
          <a:xfrm>
            <a:off x="314325" y="1630363"/>
            <a:ext cx="8382000" cy="495300"/>
          </a:xfrm>
          <a:prstGeom prst="rect">
            <a:avLst/>
          </a:prstGeom>
          <a:solidFill>
            <a:srgbClr val="FFF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ВОСТРЕБОВАННОСТЬ ПЧЕЛОВОДСТВА</a:t>
            </a:r>
          </a:p>
        </p:txBody>
      </p:sp>
      <p:sp>
        <p:nvSpPr>
          <p:cNvPr id="39941" name="TextBox 9"/>
          <p:cNvSpPr txBox="1">
            <a:spLocks noChangeArrowheads="1"/>
          </p:cNvSpPr>
          <p:nvPr/>
        </p:nvSpPr>
        <p:spPr bwMode="auto">
          <a:xfrm>
            <a:off x="317500" y="2514600"/>
            <a:ext cx="8404225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600"/>
              <a:t>Однако 100 тыс. тонн меда, производимого в России — это далеко не предел. Если среднестатистический россиянин съедает около 0,65 кг меда в год, то немец съедает 4,5 кг. То есть потенциально отечественный рынок может принять почти в семь раз больше, чем сегодня. И это только внутренний спрос. А ведь еще существуют и зарубежные рынки, которые более объемные и часто более платежеспособные.</a:t>
            </a:r>
          </a:p>
        </p:txBody>
      </p:sp>
    </p:spTree>
  </p:cSld>
  <p:clrMapOvr>
    <a:masterClrMapping/>
  </p:clrMapOvr>
  <p:transition spd="slow" advTm="429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522288" y="896938"/>
            <a:ext cx="8251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Rectangle 5"/>
          <p:cNvSpPr/>
          <p:nvPr/>
        </p:nvSpPr>
        <p:spPr bwMode="auto">
          <a:xfrm>
            <a:off x="0" y="6567488"/>
            <a:ext cx="9144000" cy="10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  <a:p>
            <a:pPr algn="r" defTabSz="457177" eaLnBrk="1" hangingPunct="1">
              <a:defRPr/>
            </a:pPr>
            <a:r>
              <a:rPr lang="ru-RU" dirty="0">
                <a:solidFill>
                  <a:srgbClr val="FFFFFF"/>
                </a:solidFill>
                <a:ea typeface="ＭＳ Ｐゴシック" charset="-128"/>
              </a:rPr>
              <a:t>						1</a:t>
            </a:r>
          </a:p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1988" name="TextBox 8"/>
          <p:cNvSpPr txBox="1">
            <a:spLocks noChangeArrowheads="1"/>
          </p:cNvSpPr>
          <p:nvPr/>
        </p:nvSpPr>
        <p:spPr bwMode="auto">
          <a:xfrm>
            <a:off x="328613" y="1382713"/>
            <a:ext cx="8382000" cy="495300"/>
          </a:xfrm>
          <a:prstGeom prst="rect">
            <a:avLst/>
          </a:prstGeom>
          <a:solidFill>
            <a:srgbClr val="FFF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ВОСТРЕБОВАННОСТЬ ПЧЕЛОВОДСТВА</a:t>
            </a:r>
          </a:p>
        </p:txBody>
      </p:sp>
      <p:sp>
        <p:nvSpPr>
          <p:cNvPr id="41989" name="TextBox 9"/>
          <p:cNvSpPr txBox="1">
            <a:spLocks noChangeArrowheads="1"/>
          </p:cNvSpPr>
          <p:nvPr/>
        </p:nvSpPr>
        <p:spPr bwMode="auto">
          <a:xfrm>
            <a:off x="446088" y="2152650"/>
            <a:ext cx="8404225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600"/>
              <a:t>Рост численности населения мира, все большая концентрация населения в городах, на фоне изменения потребительских предпочтений в сторону приоритета «здоровой», «натуральной», «органической» пищи, с особой остротой поднимают такие вопросы, как развитие дополнительной или альтернативной системы бесперебойного снабжения или самообеспечения городов продуктами питания и обеспечение перспективной продовольственной безопасности. Это обуславливает актуальность пчеловодства.</a:t>
            </a:r>
          </a:p>
        </p:txBody>
      </p:sp>
    </p:spTree>
  </p:cSld>
  <p:clrMapOvr>
    <a:masterClrMapping/>
  </p:clrMapOvr>
  <p:transition spd="slow" advTm="429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522288" y="896938"/>
            <a:ext cx="8251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Rectangle 5"/>
          <p:cNvSpPr/>
          <p:nvPr/>
        </p:nvSpPr>
        <p:spPr bwMode="auto">
          <a:xfrm>
            <a:off x="0" y="6567488"/>
            <a:ext cx="9144000" cy="10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  <a:p>
            <a:pPr algn="r" defTabSz="457177" eaLnBrk="1" hangingPunct="1">
              <a:defRPr/>
            </a:pPr>
            <a:r>
              <a:rPr lang="ru-RU" dirty="0">
                <a:solidFill>
                  <a:srgbClr val="FFFFFF"/>
                </a:solidFill>
                <a:ea typeface="ＭＳ Ｐゴシック" charset="-128"/>
              </a:rPr>
              <a:t>						1</a:t>
            </a:r>
          </a:p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4036" name="TextBox 8"/>
          <p:cNvSpPr txBox="1">
            <a:spLocks noChangeArrowheads="1"/>
          </p:cNvSpPr>
          <p:nvPr/>
        </p:nvSpPr>
        <p:spPr bwMode="auto">
          <a:xfrm>
            <a:off x="512763" y="1600200"/>
            <a:ext cx="8382000" cy="927100"/>
          </a:xfrm>
          <a:prstGeom prst="rect">
            <a:avLst/>
          </a:prstGeom>
          <a:solidFill>
            <a:srgbClr val="FFF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ВИЛКА ЗАРПЛАТЫ ПЧЕЛОВОДА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(в рублях в среднем в месяц)</a:t>
            </a:r>
          </a:p>
        </p:txBody>
      </p:sp>
      <p:sp>
        <p:nvSpPr>
          <p:cNvPr id="44037" name="TextBox 9"/>
          <p:cNvSpPr txBox="1">
            <a:spLocks noChangeArrowheads="1"/>
          </p:cNvSpPr>
          <p:nvPr/>
        </p:nvSpPr>
        <p:spPr bwMode="auto">
          <a:xfrm>
            <a:off x="739775" y="3278188"/>
            <a:ext cx="840422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600"/>
              <a:t>В Москве:  15 000 – 50 000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60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600"/>
              <a:t>В крупных областных центрах:  15 000 – 40 000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60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600"/>
              <a:t>В глубинке России:   8000 – 20 000</a:t>
            </a:r>
          </a:p>
        </p:txBody>
      </p:sp>
    </p:spTree>
  </p:cSld>
  <p:clrMapOvr>
    <a:masterClrMapping/>
  </p:clrMapOvr>
  <p:transition spd="slow" advTm="429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522288" y="896938"/>
            <a:ext cx="8251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Rectangle 5"/>
          <p:cNvSpPr/>
          <p:nvPr/>
        </p:nvSpPr>
        <p:spPr bwMode="auto">
          <a:xfrm>
            <a:off x="0" y="6567488"/>
            <a:ext cx="9144000" cy="10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  <a:p>
            <a:pPr algn="r" defTabSz="457177" eaLnBrk="1" hangingPunct="1">
              <a:defRPr/>
            </a:pPr>
            <a:r>
              <a:rPr lang="ru-RU" dirty="0">
                <a:solidFill>
                  <a:srgbClr val="FFFFFF"/>
                </a:solidFill>
                <a:ea typeface="ＭＳ Ｐゴシック" charset="-128"/>
              </a:rPr>
              <a:t>						1</a:t>
            </a:r>
          </a:p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6084" name="TextBox 8"/>
          <p:cNvSpPr txBox="1">
            <a:spLocks noChangeArrowheads="1"/>
          </p:cNvSpPr>
          <p:nvPr/>
        </p:nvSpPr>
        <p:spPr bwMode="auto">
          <a:xfrm>
            <a:off x="468313" y="1243013"/>
            <a:ext cx="8382000" cy="927100"/>
          </a:xfrm>
          <a:prstGeom prst="rect">
            <a:avLst/>
          </a:prstGeom>
          <a:solidFill>
            <a:srgbClr val="FFF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СРАВНЕНИЕ ПЧЕЛОВОДСТВА С ДРУГИМИ ВИДАМИ БИЗНЕСА</a:t>
            </a:r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446088" y="2330450"/>
            <a:ext cx="8404225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sz="2600" dirty="0" smtClean="0"/>
              <a:t>Преимущества пчеловодства:</a:t>
            </a:r>
          </a:p>
          <a:p>
            <a:pPr marL="285750" indent="-285750" algn="just" eaLnBrk="1" hangingPunct="1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/>
              <a:t>стартовые расходы относительно умеренные, если только Вы не намерены купить пасеку, которая уже работает, вместо того, чтобы создать ее самостоятельно;</a:t>
            </a:r>
          </a:p>
          <a:p>
            <a:pPr marL="285750" indent="-285750" algn="just" eaLnBrk="1" hangingPunct="1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/>
              <a:t>низкие текущие издержки на обслуживание уже работающей пасеки;</a:t>
            </a:r>
          </a:p>
          <a:p>
            <a:pPr marL="285750" indent="-285750" algn="just" eaLnBrk="1" hangingPunct="1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/>
              <a:t>производимая продукция не портится, поэтому ее без проблем можно транспортировать и реализовывать хоть на другом конце страны.</a:t>
            </a:r>
          </a:p>
        </p:txBody>
      </p:sp>
    </p:spTree>
  </p:cSld>
  <p:clrMapOvr>
    <a:masterClrMapping/>
  </p:clrMapOvr>
  <p:transition spd="slow" advTm="429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522288" y="896938"/>
            <a:ext cx="8251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Rectangle 5"/>
          <p:cNvSpPr/>
          <p:nvPr/>
        </p:nvSpPr>
        <p:spPr bwMode="auto">
          <a:xfrm>
            <a:off x="0" y="6567488"/>
            <a:ext cx="9144000" cy="10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  <a:p>
            <a:pPr algn="r" defTabSz="457177" eaLnBrk="1" hangingPunct="1">
              <a:defRPr/>
            </a:pPr>
            <a:r>
              <a:rPr lang="ru-RU" dirty="0">
                <a:solidFill>
                  <a:srgbClr val="FFFFFF"/>
                </a:solidFill>
                <a:ea typeface="ＭＳ Ｐゴシック" charset="-128"/>
              </a:rPr>
              <a:t>						1</a:t>
            </a:r>
          </a:p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8132" name="TextBox 8"/>
          <p:cNvSpPr txBox="1">
            <a:spLocks noChangeArrowheads="1"/>
          </p:cNvSpPr>
          <p:nvPr/>
        </p:nvSpPr>
        <p:spPr bwMode="auto">
          <a:xfrm>
            <a:off x="468313" y="1243013"/>
            <a:ext cx="8382000" cy="927100"/>
          </a:xfrm>
          <a:prstGeom prst="rect">
            <a:avLst/>
          </a:prstGeom>
          <a:solidFill>
            <a:srgbClr val="FFF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СРАВНЕНИЕ ПЧЕЛОВОДСТВА С ДРУГИМИ ВИДАМИ БИЗНЕСА</a:t>
            </a:r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446088" y="2330450"/>
            <a:ext cx="8404225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FF"/>
              </a:buClr>
              <a:defRPr/>
            </a:pPr>
            <a:r>
              <a:rPr lang="ru-RU" sz="2600" dirty="0" smtClean="0"/>
              <a:t>Прибыль:</a:t>
            </a:r>
          </a:p>
          <a:p>
            <a:pPr marL="285750" indent="-285750" algn="just" eaLnBrk="1" hangingPunct="1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/>
              <a:t>за сезон с одного улья получают в среднем около 25-30 кг меда;</a:t>
            </a:r>
          </a:p>
          <a:p>
            <a:pPr marL="285750" indent="-285750" algn="just" eaLnBrk="1" hangingPunct="1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/>
              <a:t>при благоприятном стечении обстоятельств — 40-50 кг меда;</a:t>
            </a:r>
          </a:p>
          <a:p>
            <a:pPr marL="285750" indent="-285750" algn="just" eaLnBrk="1" hangingPunct="1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/>
              <a:t>при средней розничной цене около 200-250 руб. за 1 кг один улей будет приносить от 5 до 7,5 тыс. рублей;</a:t>
            </a:r>
          </a:p>
          <a:p>
            <a:pPr marL="285750" indent="-285750" algn="just" eaLnBrk="1" hangingPunct="1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/>
              <a:t>доход с 50 ульев составит порядка 250-375 тыс. рублей. </a:t>
            </a:r>
          </a:p>
        </p:txBody>
      </p:sp>
    </p:spTree>
  </p:cSld>
  <p:clrMapOvr>
    <a:masterClrMapping/>
  </p:clrMapOvr>
  <p:transition spd="slow" advTm="429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0179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981200"/>
            <a:ext cx="5111750" cy="40671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4188" y="1905000"/>
            <a:ext cx="3008312" cy="4691063"/>
          </a:xfrm>
        </p:spPr>
        <p:txBody>
          <a:bodyPr/>
          <a:lstStyle/>
          <a:p>
            <a:pPr>
              <a:defRPr/>
            </a:pPr>
            <a:endParaRPr lang="ru-RU" b="1" kern="1200" dirty="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ПЧЕЛОВОД  - ЭТО НЕ </a:t>
            </a:r>
            <a:r>
              <a:rPr lang="ru-RU" sz="17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ПРОСТО </a:t>
            </a:r>
            <a:r>
              <a:rPr lang="ru-RU" sz="1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ПРОФЕССИЯ.</a:t>
            </a:r>
          </a:p>
          <a:p>
            <a:pPr algn="ctr">
              <a:defRPr/>
            </a:pPr>
            <a:endParaRPr lang="ru-RU" sz="1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1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ПЧЕЛОВОДСТВО МОЖЕТ СТАТЬ НОВОЙ БИЗНЕС-МОДЕЛЬЮ, </a:t>
            </a:r>
            <a:r>
              <a:rPr lang="ru-RU" sz="17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ПРИНОСЯЩЕЙ </a:t>
            </a:r>
            <a:r>
              <a:rPr lang="ru-RU" sz="1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ПРИБЫЛЬ </a:t>
            </a:r>
            <a:r>
              <a:rPr lang="ru-RU" sz="17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ПРЕДПРИНИМАТЕЛЯМ-ПЧЕЛОВОДАМ </a:t>
            </a:r>
            <a:r>
              <a:rPr lang="ru-RU" sz="1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 ЭКОЛОГИЧЕСКИЕ ПРОДУКТЫ ПИТАНИЯ ЖИТЕЛЯМ ГОРОДОВ И СЕЛ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522288" y="896938"/>
            <a:ext cx="8251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Rectangle 5"/>
          <p:cNvSpPr/>
          <p:nvPr/>
        </p:nvSpPr>
        <p:spPr bwMode="auto">
          <a:xfrm>
            <a:off x="0" y="6567488"/>
            <a:ext cx="9144000" cy="10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  <a:p>
            <a:pPr algn="r" defTabSz="457177" eaLnBrk="1" hangingPunct="1">
              <a:defRPr/>
            </a:pPr>
            <a:r>
              <a:rPr lang="ru-RU" dirty="0">
                <a:solidFill>
                  <a:srgbClr val="FFFFFF"/>
                </a:solidFill>
                <a:ea typeface="ＭＳ Ｐゴシック" charset="-128"/>
              </a:rPr>
              <a:t>						1</a:t>
            </a:r>
          </a:p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914400" y="1524000"/>
            <a:ext cx="7532688" cy="927100"/>
          </a:xfrm>
          <a:prstGeom prst="rect">
            <a:avLst/>
          </a:prstGeom>
          <a:solidFill>
            <a:srgbClr val="FFF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ЗАДАЧИ ВКЛЮЧЕНИЯ НОВОЙ КОМПЕТЕНЦИИ – «ПЧЕЛОВОДСТВО»:</a:t>
            </a:r>
            <a:endParaRPr lang="ru-RU" altLang="ru-RU" sz="2800">
              <a:solidFill>
                <a:srgbClr val="0000FF"/>
              </a:solidFill>
            </a:endParaRPr>
          </a:p>
        </p:txBody>
      </p:sp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522288" y="2819400"/>
            <a:ext cx="8393112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2800"/>
              <a:t> </a:t>
            </a:r>
            <a:r>
              <a:rPr lang="ru-RU" altLang="ru-RU" sz="2600"/>
              <a:t>Сохранение и возрождение лучших пчеловодческих традиций;</a:t>
            </a:r>
          </a:p>
          <a:p>
            <a:pPr algn="just"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ru-RU" altLang="ru-RU" sz="2600"/>
          </a:p>
          <a:p>
            <a:pPr algn="just"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2600"/>
              <a:t> стимулирование пчеловодов-любителей к расширению дальнейшей пчеловодческой деятельности;</a:t>
            </a:r>
          </a:p>
          <a:p>
            <a:pPr algn="just"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ru-RU" altLang="ru-RU" sz="2600"/>
          </a:p>
        </p:txBody>
      </p:sp>
    </p:spTree>
  </p:cSld>
  <p:clrMapOvr>
    <a:masterClrMapping/>
  </p:clrMapOvr>
  <p:transition spd="slow" advTm="429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522288" y="896938"/>
            <a:ext cx="8251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Rectangle 5"/>
          <p:cNvSpPr/>
          <p:nvPr/>
        </p:nvSpPr>
        <p:spPr bwMode="auto">
          <a:xfrm>
            <a:off x="0" y="6567488"/>
            <a:ext cx="9144000" cy="10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  <a:p>
            <a:pPr algn="r" defTabSz="457177" eaLnBrk="1" hangingPunct="1">
              <a:defRPr/>
            </a:pPr>
            <a:r>
              <a:rPr lang="ru-RU" dirty="0">
                <a:solidFill>
                  <a:srgbClr val="FFFFFF"/>
                </a:solidFill>
                <a:ea typeface="ＭＳ Ｐゴシック" charset="-128"/>
              </a:rPr>
              <a:t>						1</a:t>
            </a:r>
          </a:p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881063" y="1539875"/>
            <a:ext cx="7534275" cy="925513"/>
          </a:xfrm>
          <a:prstGeom prst="rect">
            <a:avLst/>
          </a:prstGeom>
          <a:solidFill>
            <a:srgbClr val="FFF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ЗАДАЧИ ВКЛЮЧЕНИЯ НОВОЙ КОМПЕТЕНЦИИ – «ПЧЕЛОВОДСТВО»:</a:t>
            </a:r>
            <a:endParaRPr lang="ru-RU" altLang="ru-RU" sz="2800">
              <a:solidFill>
                <a:srgbClr val="0000FF"/>
              </a:solidFill>
            </a:endParaRPr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452438" y="2667000"/>
            <a:ext cx="8391525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 eaLnBrk="1" hangingPunct="1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/>
              <a:t> </a:t>
            </a:r>
            <a:r>
              <a:rPr lang="ru-RU" sz="2600" dirty="0" smtClean="0"/>
              <a:t>пропаганда передовых методов и приемов пчеловодства;</a:t>
            </a:r>
          </a:p>
          <a:p>
            <a:pPr algn="just" eaLnBrk="1" hangingPunct="1">
              <a:buClr>
                <a:srgbClr val="0000FF"/>
              </a:buClr>
              <a:defRPr/>
            </a:pPr>
            <a:endParaRPr lang="ru-RU" sz="2600" dirty="0" smtClean="0"/>
          </a:p>
          <a:p>
            <a:pPr marL="285750" indent="-285750" algn="just" eaLnBrk="1" hangingPunct="1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/>
              <a:t> привлечение внимания общественности к важной роли пчел в жизни людей;</a:t>
            </a:r>
          </a:p>
          <a:p>
            <a:pPr algn="just" eaLnBrk="1" hangingPunct="1">
              <a:buClr>
                <a:srgbClr val="0000FF"/>
              </a:buClr>
              <a:defRPr/>
            </a:pPr>
            <a:endParaRPr lang="ru-RU" sz="2600" dirty="0" smtClean="0"/>
          </a:p>
          <a:p>
            <a:pPr marL="285750" indent="-285750" algn="just" eaLnBrk="1" hangingPunct="1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/>
              <a:t> повышение культуры пчеловодческой деятельности.</a:t>
            </a:r>
          </a:p>
          <a:p>
            <a:pPr marL="457200" indent="-457200" algn="just" eaLnBrk="1" hangingPunct="1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endParaRPr lang="ru-RU" altLang="ru-RU" sz="2600" dirty="0" smtClean="0"/>
          </a:p>
        </p:txBody>
      </p:sp>
    </p:spTree>
  </p:cSld>
  <p:clrMapOvr>
    <a:masterClrMapping/>
  </p:clrMapOvr>
  <p:transition spd="slow" advTm="429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522288" y="896938"/>
            <a:ext cx="8251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Rectangle 5"/>
          <p:cNvSpPr/>
          <p:nvPr/>
        </p:nvSpPr>
        <p:spPr bwMode="auto">
          <a:xfrm>
            <a:off x="0" y="6567488"/>
            <a:ext cx="9144000" cy="10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  <a:p>
            <a:pPr algn="r" defTabSz="457177" eaLnBrk="1" hangingPunct="1">
              <a:defRPr/>
            </a:pPr>
            <a:r>
              <a:rPr lang="ru-RU" dirty="0">
                <a:solidFill>
                  <a:srgbClr val="FFFFFF"/>
                </a:solidFill>
                <a:ea typeface="ＭＳ Ｐゴシック" charset="-128"/>
              </a:rPr>
              <a:t>						1</a:t>
            </a:r>
          </a:p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914400" y="1447800"/>
            <a:ext cx="7685088" cy="1357313"/>
          </a:xfrm>
          <a:prstGeom prst="rect">
            <a:avLst/>
          </a:prstGeom>
          <a:solidFill>
            <a:srgbClr val="FFF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ЦЕЛИ КОНКУРСА ПРОФЕССИОНАЛЬНОГО МАСТЕРСТВА ПО КОМПЕТЕНЦИИ «ПЧЕЛОВОДСТВО»:</a:t>
            </a:r>
            <a:endParaRPr lang="ru-RU" altLang="ru-RU" sz="2800">
              <a:solidFill>
                <a:srgbClr val="0000FF"/>
              </a:solidFill>
            </a:endParaRPr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369888" y="2895600"/>
            <a:ext cx="8404225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600" dirty="0" smtClean="0"/>
              <a:t> Совершенствование профессионального мастерства пчеловодов, повышение уровня их теоретических знаний и практических навыков;</a:t>
            </a:r>
          </a:p>
          <a:p>
            <a:pPr algn="just" eaLnBrk="1" hangingPunct="1">
              <a:buClr>
                <a:srgbClr val="0000FF"/>
              </a:buClr>
              <a:defRPr/>
            </a:pPr>
            <a:endParaRPr lang="ru-RU" altLang="ru-RU" sz="2800" dirty="0" smtClean="0"/>
          </a:p>
          <a:p>
            <a:pPr marL="457200" indent="-457200" algn="just" eaLnBrk="1" hangingPunct="1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600" dirty="0" smtClean="0"/>
              <a:t>  повышение престижа труда пчеловодов, содействие в привлечении молодежи к обучению пчеловодству и трудоустройству по данной профессии.</a:t>
            </a:r>
          </a:p>
        </p:txBody>
      </p:sp>
    </p:spTree>
  </p:cSld>
  <p:clrMapOvr>
    <a:masterClrMapping/>
  </p:clrMapOvr>
  <p:transition spd="slow" advTm="429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522288" y="896938"/>
            <a:ext cx="8251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Rectangle 5"/>
          <p:cNvSpPr/>
          <p:nvPr/>
        </p:nvSpPr>
        <p:spPr bwMode="auto">
          <a:xfrm>
            <a:off x="0" y="6567488"/>
            <a:ext cx="9144000" cy="10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  <a:p>
            <a:pPr algn="r" defTabSz="457177" eaLnBrk="1" hangingPunct="1">
              <a:defRPr/>
            </a:pPr>
            <a:r>
              <a:rPr lang="ru-RU" dirty="0">
                <a:solidFill>
                  <a:srgbClr val="FFFFFF"/>
                </a:solidFill>
                <a:ea typeface="ＭＳ Ｐゴシック" charset="-128"/>
              </a:rPr>
              <a:t>						1</a:t>
            </a:r>
          </a:p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609600" y="1303338"/>
            <a:ext cx="8077200" cy="1358900"/>
          </a:xfrm>
          <a:prstGeom prst="rect">
            <a:avLst/>
          </a:prstGeom>
          <a:solidFill>
            <a:srgbClr val="FFF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ЗАДАЧИ КОНКУРСА ПРОФЕССИОНАЛЬНОГО МАСТЕРСТВА ПО КОМПЕТЕНЦИИ «ПЧЕЛОВОДСТВО»:</a:t>
            </a:r>
            <a:endParaRPr lang="ru-RU" altLang="ru-RU" sz="2800">
              <a:solidFill>
                <a:srgbClr val="0000FF"/>
              </a:solidFill>
            </a:endParaRP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446088" y="2800350"/>
            <a:ext cx="84042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2600"/>
              <a:t> Выявление, распространение и внедрение в производственный процесс прогрессивных технологий, рациональных приемов и методов, направленных на повышение производительности труда, экономию материальных и энергетических ресурсов;</a:t>
            </a:r>
          </a:p>
          <a:p>
            <a:pPr algn="just"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2600"/>
              <a:t> формирование позитивного общественного мнения в отношении труда пчеловодов, пропаганда трудовых достижений и распространение передового опыта;</a:t>
            </a:r>
          </a:p>
        </p:txBody>
      </p:sp>
    </p:spTree>
  </p:cSld>
  <p:clrMapOvr>
    <a:masterClrMapping/>
  </p:clrMapOvr>
  <p:transition spd="slow" advTm="429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522288" y="896938"/>
            <a:ext cx="8251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Rectangle 5"/>
          <p:cNvSpPr/>
          <p:nvPr/>
        </p:nvSpPr>
        <p:spPr bwMode="auto">
          <a:xfrm>
            <a:off x="0" y="6567488"/>
            <a:ext cx="9144000" cy="10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  <a:p>
            <a:pPr algn="r" defTabSz="457177" eaLnBrk="1" hangingPunct="1">
              <a:defRPr/>
            </a:pPr>
            <a:r>
              <a:rPr lang="ru-RU" dirty="0">
                <a:solidFill>
                  <a:srgbClr val="FFFFFF"/>
                </a:solidFill>
                <a:ea typeface="ＭＳ Ｐゴシック" charset="-128"/>
              </a:rPr>
              <a:t>						1</a:t>
            </a:r>
          </a:p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1154113" y="1447800"/>
            <a:ext cx="6835775" cy="495300"/>
          </a:xfrm>
          <a:prstGeom prst="rect">
            <a:avLst/>
          </a:prstGeom>
          <a:solidFill>
            <a:srgbClr val="FFF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>
              <a:solidFill>
                <a:srgbClr val="0000FF"/>
              </a:solidFill>
            </a:endParaRPr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463550" y="2895600"/>
            <a:ext cx="8404225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2800"/>
              <a:t> </a:t>
            </a:r>
            <a:r>
              <a:rPr lang="ru-RU" altLang="ru-RU" sz="2600"/>
              <a:t>содействие повышению квалификации пчеловодов, их конкурентоспособности на рынке труда;</a:t>
            </a:r>
          </a:p>
          <a:p>
            <a:pPr algn="just"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2600"/>
              <a:t> выявление лучших пчеловодов, работающих на пасеках Российской Федерации;</a:t>
            </a:r>
          </a:p>
          <a:p>
            <a:pPr algn="just"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2600"/>
              <a:t> привлечение молодежи в реальный сектор экономики.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609600" y="1303338"/>
            <a:ext cx="8077200" cy="1358900"/>
          </a:xfrm>
          <a:prstGeom prst="rect">
            <a:avLst/>
          </a:prstGeom>
          <a:solidFill>
            <a:srgbClr val="FFF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ЗАДАЧИ КОНКУРСА ПРОФЕССИОНАЛЬНОГО МАСТЕРСТВА ПО КОМПЕТЕНЦИИ «ПЧЕЛОВОДСТВО»:</a:t>
            </a:r>
            <a:endParaRPr lang="ru-RU" altLang="ru-RU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429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3008313" cy="116205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7411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982788"/>
            <a:ext cx="5111750" cy="35956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1420813"/>
            <a:ext cx="3581400" cy="5059362"/>
          </a:xfrm>
        </p:spPr>
        <p:txBody>
          <a:bodyPr/>
          <a:lstStyle/>
          <a:p>
            <a:pPr algn="ctr">
              <a:defRPr/>
            </a:pPr>
            <a:r>
              <a:rPr lang="ru-RU" sz="2800" b="1" kern="1200" dirty="0">
                <a:solidFill>
                  <a:srgbClr val="0000FF"/>
                </a:solidFill>
                <a:cs typeface="Arial" panose="020B0604020202020204" pitchFamily="34" charset="0"/>
              </a:rPr>
              <a:t>ПРОФЕССИЯ ПЧЕЛОВОД</a:t>
            </a:r>
          </a:p>
          <a:p>
            <a:pPr algn="ctr">
              <a:defRPr/>
            </a:pPr>
            <a:endParaRPr lang="ru-RU" sz="2600" dirty="0" smtClean="0"/>
          </a:p>
          <a:p>
            <a:pPr algn="ctr">
              <a:defRPr/>
            </a:pPr>
            <a:r>
              <a:rPr lang="ru-RU" sz="2800" dirty="0" smtClean="0"/>
              <a:t>ПЧЕЛОВОД </a:t>
            </a:r>
            <a:r>
              <a:rPr lang="ru-RU" sz="2800" dirty="0"/>
              <a:t>- специалист по разведению пчел, их содержанию и получению продуктов пчеловодства. 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522288" y="896938"/>
            <a:ext cx="8251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Rectangle 5"/>
          <p:cNvSpPr/>
          <p:nvPr/>
        </p:nvSpPr>
        <p:spPr bwMode="auto">
          <a:xfrm>
            <a:off x="0" y="6567488"/>
            <a:ext cx="9144000" cy="10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  <a:p>
            <a:pPr algn="r" defTabSz="457177" eaLnBrk="1" hangingPunct="1">
              <a:defRPr/>
            </a:pPr>
            <a:r>
              <a:rPr lang="ru-RU" dirty="0">
                <a:solidFill>
                  <a:srgbClr val="FFFFFF"/>
                </a:solidFill>
                <a:ea typeface="ＭＳ Ｐゴシック" charset="-128"/>
              </a:rPr>
              <a:t>						1</a:t>
            </a:r>
          </a:p>
          <a:p>
            <a:pPr algn="ctr" defTabSz="457177" eaLnBrk="1" hangingPunct="1">
              <a:defRPr/>
            </a:pPr>
            <a:endParaRPr lang="ru-RU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304800" y="1447800"/>
            <a:ext cx="8382000" cy="927100"/>
          </a:xfrm>
          <a:prstGeom prst="rect">
            <a:avLst/>
          </a:prstGeom>
          <a:solidFill>
            <a:srgbClr val="FFF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ЧЕМ ПРИВЛЕКАТЕЛЬНА ПРОФЕССИЯ ПЧЕЛОВОД</a:t>
            </a:r>
          </a:p>
        </p:txBody>
      </p:sp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317500" y="2374900"/>
            <a:ext cx="8404225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600"/>
              <a:t> Пчеловодство способствует улучшению условий экологии и сохранению природных богатств.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600"/>
              <a:t> Занятие пчеловодством облагораживает человека, предохраняет его от вредных привычек.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600"/>
              <a:t>Наблюдения за пчёлами представляют большой интерес, так как жизнь пчёл ещё не до конца изучена. Наблюдения дадут в будущем возможность расширения научных знаний о пчёлах и созданию новых технологий по сборке продуктов пчеловодства и созданию более комфортных условий для жизни и работы пчелиных семей в разных условиях. </a:t>
            </a:r>
          </a:p>
        </p:txBody>
      </p:sp>
    </p:spTree>
  </p:cSld>
  <p:clrMapOvr>
    <a:masterClrMapping/>
  </p:clrMapOvr>
  <p:transition spd="slow" advTm="429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1791</TotalTime>
  <Words>1184</Words>
  <Application>Microsoft Office PowerPoint</Application>
  <PresentationFormat>Экран (4:3)</PresentationFormat>
  <Paragraphs>159</Paragraphs>
  <Slides>26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MS PGothic</vt:lpstr>
      <vt:lpstr>Wingdings</vt:lpstr>
      <vt:lpstr>&amp;quot</vt:lpstr>
      <vt:lpstr>Times New Roman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Витвицкий Н. М. Практическое пчеловодство. Николай Михайлович Витвицкий (1764–1853) — выдающийся отечественный пчеловод и общественный деятель, изобретатель колокольного улья, конструкция которого основана на многолетнем изучении жизни и природы пчел. Н. М. Витвицкий много занимался бортевым пчеловодством, изучал народные пасечные ульи.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Melnikova</dc:creator>
  <cp:lastModifiedBy>ПК</cp:lastModifiedBy>
  <cp:revision>153</cp:revision>
  <cp:lastPrinted>1601-01-01T00:00:00Z</cp:lastPrinted>
  <dcterms:created xsi:type="dcterms:W3CDTF">1601-01-01T00:00:00Z</dcterms:created>
  <dcterms:modified xsi:type="dcterms:W3CDTF">2019-10-22T18:28:57Z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