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720" r:id="rId2"/>
    <p:sldId id="1542" r:id="rId3"/>
    <p:sldId id="1540" r:id="rId4"/>
    <p:sldId id="1543" r:id="rId5"/>
    <p:sldId id="1490" r:id="rId6"/>
    <p:sldId id="1461" r:id="rId7"/>
    <p:sldId id="1462" r:id="rId8"/>
    <p:sldId id="1518" r:id="rId9"/>
    <p:sldId id="1532" r:id="rId10"/>
    <p:sldId id="1484" r:id="rId11"/>
    <p:sldId id="1533" r:id="rId12"/>
    <p:sldId id="1534" r:id="rId13"/>
    <p:sldId id="1535" r:id="rId14"/>
    <p:sldId id="1479" r:id="rId15"/>
    <p:sldId id="1544" r:id="rId16"/>
    <p:sldId id="1539" r:id="rId17"/>
    <p:sldId id="13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4" autoAdjust="0"/>
    <p:restoredTop sz="94607" autoAdjust="0"/>
  </p:normalViewPr>
  <p:slideViewPr>
    <p:cSldViewPr>
      <p:cViewPr varScale="1">
        <p:scale>
          <a:sx n="51" d="100"/>
          <a:sy n="51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6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67EB3-7749-B44B-9A7C-EA84A3A9C16C}" type="doc">
      <dgm:prSet loTypeId="urn:microsoft.com/office/officeart/2009/3/layout/StepUpProcess" loCatId="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327FEDD-9D9A-8D4A-9DD4-B4CB6C201B4E}">
      <dgm:prSet phldrT="[Текст]"/>
      <dgm:spPr/>
      <dgm:t>
        <a:bodyPr/>
        <a:lstStyle/>
        <a:p>
          <a:r>
            <a:rPr lang="ru-RU" dirty="0" smtClean="0"/>
            <a:t>Ранняя помощь</a:t>
          </a:r>
        </a:p>
        <a:p>
          <a:r>
            <a:rPr lang="ru-RU" dirty="0" smtClean="0"/>
            <a:t>0 – 4 лет </a:t>
          </a:r>
          <a:endParaRPr lang="ru-RU" dirty="0"/>
        </a:p>
      </dgm:t>
    </dgm:pt>
    <dgm:pt modelId="{E0DCEEA8-0F23-6C45-A515-F9A67E731D31}" type="parTrans" cxnId="{59736796-9A98-E042-A502-E4A61D75D230}">
      <dgm:prSet/>
      <dgm:spPr/>
      <dgm:t>
        <a:bodyPr/>
        <a:lstStyle/>
        <a:p>
          <a:endParaRPr lang="ru-RU"/>
        </a:p>
      </dgm:t>
    </dgm:pt>
    <dgm:pt modelId="{72F193D1-6197-7945-A266-21A7357ECAC9}" type="sibTrans" cxnId="{59736796-9A98-E042-A502-E4A61D75D230}">
      <dgm:prSet/>
      <dgm:spPr/>
      <dgm:t>
        <a:bodyPr/>
        <a:lstStyle/>
        <a:p>
          <a:endParaRPr lang="ru-RU"/>
        </a:p>
      </dgm:t>
    </dgm:pt>
    <dgm:pt modelId="{C40A8C82-819B-2644-AA63-4A4373A39D0A}">
      <dgm:prSet phldrT="[Текст]"/>
      <dgm:spPr/>
      <dgm:t>
        <a:bodyPr/>
        <a:lstStyle/>
        <a:p>
          <a:r>
            <a:rPr lang="ru-RU" dirty="0" smtClean="0"/>
            <a:t>Дошкольное образование и </a:t>
          </a:r>
          <a:r>
            <a:rPr lang="ru-RU" dirty="0" err="1" smtClean="0"/>
            <a:t>абилитация</a:t>
          </a:r>
          <a:endParaRPr lang="ru-RU" dirty="0" smtClean="0"/>
        </a:p>
        <a:p>
          <a:r>
            <a:rPr lang="ru-RU" dirty="0" smtClean="0"/>
            <a:t>4 – 7 лет </a:t>
          </a:r>
          <a:endParaRPr lang="ru-RU" dirty="0"/>
        </a:p>
      </dgm:t>
    </dgm:pt>
    <dgm:pt modelId="{2848C0B0-76AD-BD4B-9A3C-FDAC327F467C}" type="parTrans" cxnId="{C7383ADE-CC86-8D4B-9C89-324EDCEBD8C8}">
      <dgm:prSet/>
      <dgm:spPr/>
      <dgm:t>
        <a:bodyPr/>
        <a:lstStyle/>
        <a:p>
          <a:endParaRPr lang="ru-RU"/>
        </a:p>
      </dgm:t>
    </dgm:pt>
    <dgm:pt modelId="{0889FA0F-1E03-EF4B-86B7-8314427613D5}" type="sibTrans" cxnId="{C7383ADE-CC86-8D4B-9C89-324EDCEBD8C8}">
      <dgm:prSet/>
      <dgm:spPr/>
      <dgm:t>
        <a:bodyPr/>
        <a:lstStyle/>
        <a:p>
          <a:endParaRPr lang="ru-RU"/>
        </a:p>
      </dgm:t>
    </dgm:pt>
    <dgm:pt modelId="{DADCD3BE-9A26-D84A-8EC4-CBF2153722A1}">
      <dgm:prSet phldrT="[Текст]"/>
      <dgm:spPr/>
      <dgm:t>
        <a:bodyPr/>
        <a:lstStyle/>
        <a:p>
          <a:r>
            <a:rPr lang="ru-RU" dirty="0" smtClean="0"/>
            <a:t>Школьное образование и </a:t>
          </a:r>
          <a:r>
            <a:rPr lang="ru-RU" dirty="0" err="1" smtClean="0"/>
            <a:t>абилитация</a:t>
          </a:r>
          <a:endParaRPr lang="ru-RU" dirty="0" smtClean="0"/>
        </a:p>
        <a:p>
          <a:r>
            <a:rPr lang="ru-RU" dirty="0" smtClean="0"/>
            <a:t>7 – 18 лет </a:t>
          </a:r>
          <a:endParaRPr lang="ru-RU" dirty="0"/>
        </a:p>
      </dgm:t>
    </dgm:pt>
    <dgm:pt modelId="{1697DF9A-137D-8242-BA91-1BF11B76305B}" type="parTrans" cxnId="{18CC2CCC-5566-A641-9873-D7CE36200142}">
      <dgm:prSet/>
      <dgm:spPr/>
      <dgm:t>
        <a:bodyPr/>
        <a:lstStyle/>
        <a:p>
          <a:endParaRPr lang="ru-RU"/>
        </a:p>
      </dgm:t>
    </dgm:pt>
    <dgm:pt modelId="{648BC8B6-641D-3446-BD96-5D0FBE0D5532}" type="sibTrans" cxnId="{18CC2CCC-5566-A641-9873-D7CE36200142}">
      <dgm:prSet/>
      <dgm:spPr/>
      <dgm:t>
        <a:bodyPr/>
        <a:lstStyle/>
        <a:p>
          <a:endParaRPr lang="ru-RU"/>
        </a:p>
      </dgm:t>
    </dgm:pt>
    <dgm:pt modelId="{F5D5C08B-1011-3A4F-AF0B-6951366962FD}">
      <dgm:prSet/>
      <dgm:spPr/>
      <dgm:t>
        <a:bodyPr/>
        <a:lstStyle/>
        <a:p>
          <a:r>
            <a:rPr lang="ru-RU" dirty="0" err="1" smtClean="0"/>
            <a:t>Сопрово-ждаемое</a:t>
          </a:r>
          <a:r>
            <a:rPr lang="ru-RU" dirty="0" smtClean="0"/>
            <a:t> проживание</a:t>
          </a:r>
        </a:p>
        <a:p>
          <a:r>
            <a:rPr lang="ru-RU" dirty="0" smtClean="0"/>
            <a:t>18 +</a:t>
          </a:r>
          <a:endParaRPr lang="ru-RU" dirty="0"/>
        </a:p>
      </dgm:t>
    </dgm:pt>
    <dgm:pt modelId="{74C56565-282A-DD49-9961-A5F14C15DDF8}" type="parTrans" cxnId="{3C40DC73-7514-D141-B1D5-6A849991CF4E}">
      <dgm:prSet/>
      <dgm:spPr/>
      <dgm:t>
        <a:bodyPr/>
        <a:lstStyle/>
        <a:p>
          <a:endParaRPr lang="ru-RU"/>
        </a:p>
      </dgm:t>
    </dgm:pt>
    <dgm:pt modelId="{B2E8FBA2-02C5-A745-B92D-07F7941E27BA}" type="sibTrans" cxnId="{3C40DC73-7514-D141-B1D5-6A849991CF4E}">
      <dgm:prSet/>
      <dgm:spPr/>
      <dgm:t>
        <a:bodyPr/>
        <a:lstStyle/>
        <a:p>
          <a:endParaRPr lang="ru-RU"/>
        </a:p>
      </dgm:t>
    </dgm:pt>
    <dgm:pt modelId="{488544DC-4BC9-A54D-B516-934CD0714F7E}">
      <dgm:prSet custT="1"/>
      <dgm:spPr/>
      <dgm:t>
        <a:bodyPr/>
        <a:lstStyle/>
        <a:p>
          <a:r>
            <a:rPr lang="ru-RU" sz="1800" dirty="0" err="1" smtClean="0"/>
            <a:t>Профес-сиональное</a:t>
          </a:r>
          <a:r>
            <a:rPr lang="ru-RU" sz="1800" dirty="0" smtClean="0"/>
            <a:t> обучение и занятость </a:t>
          </a:r>
        </a:p>
        <a:p>
          <a:r>
            <a:rPr lang="ru-RU" sz="1800" dirty="0" smtClean="0"/>
            <a:t>18 +</a:t>
          </a:r>
          <a:endParaRPr lang="ru-RU" sz="1800" dirty="0"/>
        </a:p>
      </dgm:t>
    </dgm:pt>
    <dgm:pt modelId="{CDA79400-DB3A-D74C-B3CE-059F45A519C7}" type="parTrans" cxnId="{1A460A0C-9408-0B4D-9561-F837FED3CA93}">
      <dgm:prSet/>
      <dgm:spPr/>
      <dgm:t>
        <a:bodyPr/>
        <a:lstStyle/>
        <a:p>
          <a:endParaRPr lang="ru-RU"/>
        </a:p>
      </dgm:t>
    </dgm:pt>
    <dgm:pt modelId="{3F97BA06-742A-364F-8F4C-6683C19484ED}" type="sibTrans" cxnId="{1A460A0C-9408-0B4D-9561-F837FED3CA93}">
      <dgm:prSet/>
      <dgm:spPr/>
      <dgm:t>
        <a:bodyPr/>
        <a:lstStyle/>
        <a:p>
          <a:endParaRPr lang="ru-RU"/>
        </a:p>
      </dgm:t>
    </dgm:pt>
    <dgm:pt modelId="{26336431-C072-FE4B-9A2C-99B303E8A7A0}" type="pres">
      <dgm:prSet presAssocID="{19767EB3-7749-B44B-9A7C-EA84A3A9C1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5927A7-AB42-1D4B-9B68-48CAB0A87999}" type="pres">
      <dgm:prSet presAssocID="{4327FEDD-9D9A-8D4A-9DD4-B4CB6C201B4E}" presName="composite" presStyleCnt="0"/>
      <dgm:spPr/>
    </dgm:pt>
    <dgm:pt modelId="{74583A90-90AD-AE44-91CF-454E25A4FFEB}" type="pres">
      <dgm:prSet presAssocID="{4327FEDD-9D9A-8D4A-9DD4-B4CB6C201B4E}" presName="LShape" presStyleLbl="alignNode1" presStyleIdx="0" presStyleCnt="9"/>
      <dgm:spPr/>
    </dgm:pt>
    <dgm:pt modelId="{2AB70121-89D1-3346-9A77-F36B3D0E61A6}" type="pres">
      <dgm:prSet presAssocID="{4327FEDD-9D9A-8D4A-9DD4-B4CB6C201B4E}" presName="ParentText" presStyleLbl="revTx" presStyleIdx="0" presStyleCnt="5" custLinFactNeighborX="4811" custLinFactNeighborY="-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C1B8-5B51-6F42-9123-CF6DCE84BC33}" type="pres">
      <dgm:prSet presAssocID="{4327FEDD-9D9A-8D4A-9DD4-B4CB6C201B4E}" presName="Triangle" presStyleLbl="alignNode1" presStyleIdx="1" presStyleCnt="9"/>
      <dgm:spPr/>
    </dgm:pt>
    <dgm:pt modelId="{795FB817-47AF-D54B-A23E-40023E7A339A}" type="pres">
      <dgm:prSet presAssocID="{72F193D1-6197-7945-A266-21A7357ECAC9}" presName="sibTrans" presStyleCnt="0"/>
      <dgm:spPr/>
    </dgm:pt>
    <dgm:pt modelId="{DF9A1A37-DBE3-7C4C-AC3D-0D0F92346469}" type="pres">
      <dgm:prSet presAssocID="{72F193D1-6197-7945-A266-21A7357ECAC9}" presName="space" presStyleCnt="0"/>
      <dgm:spPr/>
    </dgm:pt>
    <dgm:pt modelId="{824FFF9C-3B1F-A84C-BD8F-CFD9E6D986B5}" type="pres">
      <dgm:prSet presAssocID="{C40A8C82-819B-2644-AA63-4A4373A39D0A}" presName="composite" presStyleCnt="0"/>
      <dgm:spPr/>
    </dgm:pt>
    <dgm:pt modelId="{A8CBDE48-A991-3449-AB45-1067AAB49D59}" type="pres">
      <dgm:prSet presAssocID="{C40A8C82-819B-2644-AA63-4A4373A39D0A}" presName="LShape" presStyleLbl="alignNode1" presStyleIdx="2" presStyleCnt="9"/>
      <dgm:spPr/>
    </dgm:pt>
    <dgm:pt modelId="{038FC3A4-43A8-2348-9B83-927DCB6E2ABB}" type="pres">
      <dgm:prSet presAssocID="{C40A8C82-819B-2644-AA63-4A4373A39D0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AB070-953D-AC4F-B401-F398CE5908D5}" type="pres">
      <dgm:prSet presAssocID="{C40A8C82-819B-2644-AA63-4A4373A39D0A}" presName="Triangle" presStyleLbl="alignNode1" presStyleIdx="3" presStyleCnt="9"/>
      <dgm:spPr/>
    </dgm:pt>
    <dgm:pt modelId="{DF62297B-46BD-8A43-86AA-2671DC212892}" type="pres">
      <dgm:prSet presAssocID="{0889FA0F-1E03-EF4B-86B7-8314427613D5}" presName="sibTrans" presStyleCnt="0"/>
      <dgm:spPr/>
    </dgm:pt>
    <dgm:pt modelId="{D95B0057-B35A-B949-8DB2-72B85E214932}" type="pres">
      <dgm:prSet presAssocID="{0889FA0F-1E03-EF4B-86B7-8314427613D5}" presName="space" presStyleCnt="0"/>
      <dgm:spPr/>
    </dgm:pt>
    <dgm:pt modelId="{0F2410A6-59C9-7543-B6C9-1C7A6373FF45}" type="pres">
      <dgm:prSet presAssocID="{DADCD3BE-9A26-D84A-8EC4-CBF2153722A1}" presName="composite" presStyleCnt="0"/>
      <dgm:spPr/>
    </dgm:pt>
    <dgm:pt modelId="{61E9941D-BBEF-4D4C-A076-2EE17D55EEF0}" type="pres">
      <dgm:prSet presAssocID="{DADCD3BE-9A26-D84A-8EC4-CBF2153722A1}" presName="LShape" presStyleLbl="alignNode1" presStyleIdx="4" presStyleCnt="9"/>
      <dgm:spPr/>
    </dgm:pt>
    <dgm:pt modelId="{A5763E34-9355-7449-AD09-97868E90A41C}" type="pres">
      <dgm:prSet presAssocID="{DADCD3BE-9A26-D84A-8EC4-CBF2153722A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D7B2B-EC8F-9941-BFAF-9CC429E12066}" type="pres">
      <dgm:prSet presAssocID="{DADCD3BE-9A26-D84A-8EC4-CBF2153722A1}" presName="Triangle" presStyleLbl="alignNode1" presStyleIdx="5" presStyleCnt="9"/>
      <dgm:spPr/>
    </dgm:pt>
    <dgm:pt modelId="{3D477479-5B87-7B44-BF35-9505ACB4F584}" type="pres">
      <dgm:prSet presAssocID="{648BC8B6-641D-3446-BD96-5D0FBE0D5532}" presName="sibTrans" presStyleCnt="0"/>
      <dgm:spPr/>
    </dgm:pt>
    <dgm:pt modelId="{5840E51F-6BF6-6E4F-9733-8ABECD96AFDA}" type="pres">
      <dgm:prSet presAssocID="{648BC8B6-641D-3446-BD96-5D0FBE0D5532}" presName="space" presStyleCnt="0"/>
      <dgm:spPr/>
    </dgm:pt>
    <dgm:pt modelId="{3289821F-8730-7340-A4C7-0B66A63CE557}" type="pres">
      <dgm:prSet presAssocID="{488544DC-4BC9-A54D-B516-934CD0714F7E}" presName="composite" presStyleCnt="0"/>
      <dgm:spPr/>
    </dgm:pt>
    <dgm:pt modelId="{CF88701D-5A16-DA49-B46F-42A4C7014601}" type="pres">
      <dgm:prSet presAssocID="{488544DC-4BC9-A54D-B516-934CD0714F7E}" presName="LShape" presStyleLbl="alignNode1" presStyleIdx="6" presStyleCnt="9"/>
      <dgm:spPr/>
    </dgm:pt>
    <dgm:pt modelId="{F25EFBA2-E5AA-F545-85C7-FE90943B7DFD}" type="pres">
      <dgm:prSet presAssocID="{488544DC-4BC9-A54D-B516-934CD0714F7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378E2-C1C1-E345-A532-B817459D9F00}" type="pres">
      <dgm:prSet presAssocID="{488544DC-4BC9-A54D-B516-934CD0714F7E}" presName="Triangle" presStyleLbl="alignNode1" presStyleIdx="7" presStyleCnt="9"/>
      <dgm:spPr/>
    </dgm:pt>
    <dgm:pt modelId="{5B50BD0B-138F-3B44-BAB1-E3F921289C14}" type="pres">
      <dgm:prSet presAssocID="{3F97BA06-742A-364F-8F4C-6683C19484ED}" presName="sibTrans" presStyleCnt="0"/>
      <dgm:spPr/>
    </dgm:pt>
    <dgm:pt modelId="{715B689B-9EFB-484B-B7FE-85990BC733B8}" type="pres">
      <dgm:prSet presAssocID="{3F97BA06-742A-364F-8F4C-6683C19484ED}" presName="space" presStyleCnt="0"/>
      <dgm:spPr/>
    </dgm:pt>
    <dgm:pt modelId="{7AD20D46-340A-B34A-990B-380AE0A29C5E}" type="pres">
      <dgm:prSet presAssocID="{F5D5C08B-1011-3A4F-AF0B-6951366962FD}" presName="composite" presStyleCnt="0"/>
      <dgm:spPr/>
    </dgm:pt>
    <dgm:pt modelId="{32E67E7F-3FFA-1344-951C-292C6AD387A5}" type="pres">
      <dgm:prSet presAssocID="{F5D5C08B-1011-3A4F-AF0B-6951366962FD}" presName="LShape" presStyleLbl="alignNode1" presStyleIdx="8" presStyleCnt="9"/>
      <dgm:spPr/>
    </dgm:pt>
    <dgm:pt modelId="{091F246C-AFCE-0842-AACF-AC50909F6176}" type="pres">
      <dgm:prSet presAssocID="{F5D5C08B-1011-3A4F-AF0B-6951366962F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9F8A1-481E-5949-9AD0-10D778F7FDA6}" type="presOf" srcId="{DADCD3BE-9A26-D84A-8EC4-CBF2153722A1}" destId="{A5763E34-9355-7449-AD09-97868E90A41C}" srcOrd="0" destOrd="0" presId="urn:microsoft.com/office/officeart/2009/3/layout/StepUpProcess"/>
    <dgm:cxn modelId="{18CC2CCC-5566-A641-9873-D7CE36200142}" srcId="{19767EB3-7749-B44B-9A7C-EA84A3A9C16C}" destId="{DADCD3BE-9A26-D84A-8EC4-CBF2153722A1}" srcOrd="2" destOrd="0" parTransId="{1697DF9A-137D-8242-BA91-1BF11B76305B}" sibTransId="{648BC8B6-641D-3446-BD96-5D0FBE0D5532}"/>
    <dgm:cxn modelId="{3C40DC73-7514-D141-B1D5-6A849991CF4E}" srcId="{19767EB3-7749-B44B-9A7C-EA84A3A9C16C}" destId="{F5D5C08B-1011-3A4F-AF0B-6951366962FD}" srcOrd="4" destOrd="0" parTransId="{74C56565-282A-DD49-9961-A5F14C15DDF8}" sibTransId="{B2E8FBA2-02C5-A745-B92D-07F7941E27BA}"/>
    <dgm:cxn modelId="{47905B14-5BDC-FC48-AF87-8DD5A1FCB0E2}" type="presOf" srcId="{19767EB3-7749-B44B-9A7C-EA84A3A9C16C}" destId="{26336431-C072-FE4B-9A2C-99B303E8A7A0}" srcOrd="0" destOrd="0" presId="urn:microsoft.com/office/officeart/2009/3/layout/StepUpProcess"/>
    <dgm:cxn modelId="{03B41183-CED3-884B-A492-60E8C0DD3C4A}" type="presOf" srcId="{4327FEDD-9D9A-8D4A-9DD4-B4CB6C201B4E}" destId="{2AB70121-89D1-3346-9A77-F36B3D0E61A6}" srcOrd="0" destOrd="0" presId="urn:microsoft.com/office/officeart/2009/3/layout/StepUpProcess"/>
    <dgm:cxn modelId="{1A460A0C-9408-0B4D-9561-F837FED3CA93}" srcId="{19767EB3-7749-B44B-9A7C-EA84A3A9C16C}" destId="{488544DC-4BC9-A54D-B516-934CD0714F7E}" srcOrd="3" destOrd="0" parTransId="{CDA79400-DB3A-D74C-B3CE-059F45A519C7}" sibTransId="{3F97BA06-742A-364F-8F4C-6683C19484ED}"/>
    <dgm:cxn modelId="{F5D13332-2FA8-6E4A-9B18-D6563D2334B6}" type="presOf" srcId="{C40A8C82-819B-2644-AA63-4A4373A39D0A}" destId="{038FC3A4-43A8-2348-9B83-927DCB6E2ABB}" srcOrd="0" destOrd="0" presId="urn:microsoft.com/office/officeart/2009/3/layout/StepUpProcess"/>
    <dgm:cxn modelId="{C7383ADE-CC86-8D4B-9C89-324EDCEBD8C8}" srcId="{19767EB3-7749-B44B-9A7C-EA84A3A9C16C}" destId="{C40A8C82-819B-2644-AA63-4A4373A39D0A}" srcOrd="1" destOrd="0" parTransId="{2848C0B0-76AD-BD4B-9A3C-FDAC327F467C}" sibTransId="{0889FA0F-1E03-EF4B-86B7-8314427613D5}"/>
    <dgm:cxn modelId="{EE3C115C-18B2-B64A-A233-D96755EAA006}" type="presOf" srcId="{F5D5C08B-1011-3A4F-AF0B-6951366962FD}" destId="{091F246C-AFCE-0842-AACF-AC50909F6176}" srcOrd="0" destOrd="0" presId="urn:microsoft.com/office/officeart/2009/3/layout/StepUpProcess"/>
    <dgm:cxn modelId="{29F57C69-B57D-1240-92EC-3293125CD94E}" type="presOf" srcId="{488544DC-4BC9-A54D-B516-934CD0714F7E}" destId="{F25EFBA2-E5AA-F545-85C7-FE90943B7DFD}" srcOrd="0" destOrd="0" presId="urn:microsoft.com/office/officeart/2009/3/layout/StepUpProcess"/>
    <dgm:cxn modelId="{59736796-9A98-E042-A502-E4A61D75D230}" srcId="{19767EB3-7749-B44B-9A7C-EA84A3A9C16C}" destId="{4327FEDD-9D9A-8D4A-9DD4-B4CB6C201B4E}" srcOrd="0" destOrd="0" parTransId="{E0DCEEA8-0F23-6C45-A515-F9A67E731D31}" sibTransId="{72F193D1-6197-7945-A266-21A7357ECAC9}"/>
    <dgm:cxn modelId="{526DCDAA-936A-424C-BD74-A9172954A8B0}" type="presParOf" srcId="{26336431-C072-FE4B-9A2C-99B303E8A7A0}" destId="{F55927A7-AB42-1D4B-9B68-48CAB0A87999}" srcOrd="0" destOrd="0" presId="urn:microsoft.com/office/officeart/2009/3/layout/StepUpProcess"/>
    <dgm:cxn modelId="{C8E8F3E0-D053-DE40-B584-A7E776C474AA}" type="presParOf" srcId="{F55927A7-AB42-1D4B-9B68-48CAB0A87999}" destId="{74583A90-90AD-AE44-91CF-454E25A4FFEB}" srcOrd="0" destOrd="0" presId="urn:microsoft.com/office/officeart/2009/3/layout/StepUpProcess"/>
    <dgm:cxn modelId="{4906E005-278D-DD4C-9C94-E979D1847BF7}" type="presParOf" srcId="{F55927A7-AB42-1D4B-9B68-48CAB0A87999}" destId="{2AB70121-89D1-3346-9A77-F36B3D0E61A6}" srcOrd="1" destOrd="0" presId="urn:microsoft.com/office/officeart/2009/3/layout/StepUpProcess"/>
    <dgm:cxn modelId="{C5739DE5-8CA8-604C-A234-49D499A525EA}" type="presParOf" srcId="{F55927A7-AB42-1D4B-9B68-48CAB0A87999}" destId="{D629C1B8-5B51-6F42-9123-CF6DCE84BC33}" srcOrd="2" destOrd="0" presId="urn:microsoft.com/office/officeart/2009/3/layout/StepUpProcess"/>
    <dgm:cxn modelId="{139B441D-361C-654E-BCB8-FAE7807E5731}" type="presParOf" srcId="{26336431-C072-FE4B-9A2C-99B303E8A7A0}" destId="{795FB817-47AF-D54B-A23E-40023E7A339A}" srcOrd="1" destOrd="0" presId="urn:microsoft.com/office/officeart/2009/3/layout/StepUpProcess"/>
    <dgm:cxn modelId="{58B4DB66-305E-8B4B-BA2B-CB828A1FD8C0}" type="presParOf" srcId="{795FB817-47AF-D54B-A23E-40023E7A339A}" destId="{DF9A1A37-DBE3-7C4C-AC3D-0D0F92346469}" srcOrd="0" destOrd="0" presId="urn:microsoft.com/office/officeart/2009/3/layout/StepUpProcess"/>
    <dgm:cxn modelId="{080C597E-453F-E849-A160-47A81F917DBE}" type="presParOf" srcId="{26336431-C072-FE4B-9A2C-99B303E8A7A0}" destId="{824FFF9C-3B1F-A84C-BD8F-CFD9E6D986B5}" srcOrd="2" destOrd="0" presId="urn:microsoft.com/office/officeart/2009/3/layout/StepUpProcess"/>
    <dgm:cxn modelId="{42E0137B-26A9-474F-A25F-693BE9105636}" type="presParOf" srcId="{824FFF9C-3B1F-A84C-BD8F-CFD9E6D986B5}" destId="{A8CBDE48-A991-3449-AB45-1067AAB49D59}" srcOrd="0" destOrd="0" presId="urn:microsoft.com/office/officeart/2009/3/layout/StepUpProcess"/>
    <dgm:cxn modelId="{62274BE0-DC20-D645-870C-7C2D956BDE3D}" type="presParOf" srcId="{824FFF9C-3B1F-A84C-BD8F-CFD9E6D986B5}" destId="{038FC3A4-43A8-2348-9B83-927DCB6E2ABB}" srcOrd="1" destOrd="0" presId="urn:microsoft.com/office/officeart/2009/3/layout/StepUpProcess"/>
    <dgm:cxn modelId="{F813EB58-5F6F-6841-A635-1EB8623CC09D}" type="presParOf" srcId="{824FFF9C-3B1F-A84C-BD8F-CFD9E6D986B5}" destId="{756AB070-953D-AC4F-B401-F398CE5908D5}" srcOrd="2" destOrd="0" presId="urn:microsoft.com/office/officeart/2009/3/layout/StepUpProcess"/>
    <dgm:cxn modelId="{C9727A73-BB33-5248-822B-7EAD5B153957}" type="presParOf" srcId="{26336431-C072-FE4B-9A2C-99B303E8A7A0}" destId="{DF62297B-46BD-8A43-86AA-2671DC212892}" srcOrd="3" destOrd="0" presId="urn:microsoft.com/office/officeart/2009/3/layout/StepUpProcess"/>
    <dgm:cxn modelId="{EC687D89-A6EA-784C-B566-B690295E35A9}" type="presParOf" srcId="{DF62297B-46BD-8A43-86AA-2671DC212892}" destId="{D95B0057-B35A-B949-8DB2-72B85E214932}" srcOrd="0" destOrd="0" presId="urn:microsoft.com/office/officeart/2009/3/layout/StepUpProcess"/>
    <dgm:cxn modelId="{3A46A49C-26B8-9A42-9FF4-8AAFFA28B33A}" type="presParOf" srcId="{26336431-C072-FE4B-9A2C-99B303E8A7A0}" destId="{0F2410A6-59C9-7543-B6C9-1C7A6373FF45}" srcOrd="4" destOrd="0" presId="urn:microsoft.com/office/officeart/2009/3/layout/StepUpProcess"/>
    <dgm:cxn modelId="{214674F9-87E1-3643-AAE5-4ADC844173D9}" type="presParOf" srcId="{0F2410A6-59C9-7543-B6C9-1C7A6373FF45}" destId="{61E9941D-BBEF-4D4C-A076-2EE17D55EEF0}" srcOrd="0" destOrd="0" presId="urn:microsoft.com/office/officeart/2009/3/layout/StepUpProcess"/>
    <dgm:cxn modelId="{FB532833-DBBE-284C-B18E-F4565ED41418}" type="presParOf" srcId="{0F2410A6-59C9-7543-B6C9-1C7A6373FF45}" destId="{A5763E34-9355-7449-AD09-97868E90A41C}" srcOrd="1" destOrd="0" presId="urn:microsoft.com/office/officeart/2009/3/layout/StepUpProcess"/>
    <dgm:cxn modelId="{B224EE2A-EF0E-8742-A383-B1E8F22C2859}" type="presParOf" srcId="{0F2410A6-59C9-7543-B6C9-1C7A6373FF45}" destId="{39ED7B2B-EC8F-9941-BFAF-9CC429E12066}" srcOrd="2" destOrd="0" presId="urn:microsoft.com/office/officeart/2009/3/layout/StepUpProcess"/>
    <dgm:cxn modelId="{42207C13-FC4A-D149-A697-24DCE9FAEAE4}" type="presParOf" srcId="{26336431-C072-FE4B-9A2C-99B303E8A7A0}" destId="{3D477479-5B87-7B44-BF35-9505ACB4F584}" srcOrd="5" destOrd="0" presId="urn:microsoft.com/office/officeart/2009/3/layout/StepUpProcess"/>
    <dgm:cxn modelId="{74327C79-BEB5-8741-9111-FFFDC2EDEEED}" type="presParOf" srcId="{3D477479-5B87-7B44-BF35-9505ACB4F584}" destId="{5840E51F-6BF6-6E4F-9733-8ABECD96AFDA}" srcOrd="0" destOrd="0" presId="urn:microsoft.com/office/officeart/2009/3/layout/StepUpProcess"/>
    <dgm:cxn modelId="{48C5B489-221F-6546-B58B-0DC476A0247B}" type="presParOf" srcId="{26336431-C072-FE4B-9A2C-99B303E8A7A0}" destId="{3289821F-8730-7340-A4C7-0B66A63CE557}" srcOrd="6" destOrd="0" presId="urn:microsoft.com/office/officeart/2009/3/layout/StepUpProcess"/>
    <dgm:cxn modelId="{5788001C-D5DB-2848-BC6C-DAD64A556EE9}" type="presParOf" srcId="{3289821F-8730-7340-A4C7-0B66A63CE557}" destId="{CF88701D-5A16-DA49-B46F-42A4C7014601}" srcOrd="0" destOrd="0" presId="urn:microsoft.com/office/officeart/2009/3/layout/StepUpProcess"/>
    <dgm:cxn modelId="{FB7A2004-C2B5-4640-8E9A-5ABABD652E5A}" type="presParOf" srcId="{3289821F-8730-7340-A4C7-0B66A63CE557}" destId="{F25EFBA2-E5AA-F545-85C7-FE90943B7DFD}" srcOrd="1" destOrd="0" presId="urn:microsoft.com/office/officeart/2009/3/layout/StepUpProcess"/>
    <dgm:cxn modelId="{D1AE46E9-BD48-BE40-AC03-C420359FB18C}" type="presParOf" srcId="{3289821F-8730-7340-A4C7-0B66A63CE557}" destId="{DF2378E2-C1C1-E345-A532-B817459D9F00}" srcOrd="2" destOrd="0" presId="urn:microsoft.com/office/officeart/2009/3/layout/StepUpProcess"/>
    <dgm:cxn modelId="{5D6A4AF0-B758-E447-B3C3-7C929D2BDCE7}" type="presParOf" srcId="{26336431-C072-FE4B-9A2C-99B303E8A7A0}" destId="{5B50BD0B-138F-3B44-BAB1-E3F921289C14}" srcOrd="7" destOrd="0" presId="urn:microsoft.com/office/officeart/2009/3/layout/StepUpProcess"/>
    <dgm:cxn modelId="{DE156094-F48E-9141-9F3A-1B7E0D3E9492}" type="presParOf" srcId="{5B50BD0B-138F-3B44-BAB1-E3F921289C14}" destId="{715B689B-9EFB-484B-B7FE-85990BC733B8}" srcOrd="0" destOrd="0" presId="urn:microsoft.com/office/officeart/2009/3/layout/StepUpProcess"/>
    <dgm:cxn modelId="{304F3E50-0FAD-FB43-8F71-3B30186005F5}" type="presParOf" srcId="{26336431-C072-FE4B-9A2C-99B303E8A7A0}" destId="{7AD20D46-340A-B34A-990B-380AE0A29C5E}" srcOrd="8" destOrd="0" presId="urn:microsoft.com/office/officeart/2009/3/layout/StepUpProcess"/>
    <dgm:cxn modelId="{0A856104-35C0-5247-90A3-90583B5A8327}" type="presParOf" srcId="{7AD20D46-340A-B34A-990B-380AE0A29C5E}" destId="{32E67E7F-3FFA-1344-951C-292C6AD387A5}" srcOrd="0" destOrd="0" presId="urn:microsoft.com/office/officeart/2009/3/layout/StepUpProcess"/>
    <dgm:cxn modelId="{22E6EDF0-2C8F-BB4F-82D7-5F552F2EB0AE}" type="presParOf" srcId="{7AD20D46-340A-B34A-990B-380AE0A29C5E}" destId="{091F246C-AFCE-0842-AACF-AC50909F617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377D-A1F4-4F73-B95C-7ADEB0B0AC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3251-821C-458A-847B-70BFCFA8D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1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FD4C-4B7C-46FE-8BC4-47C54B706DF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40B1-B240-40DD-BBC2-EEB39DAD6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5001F5-B1D6-49EE-BD1B-5EC79D97E0AB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_________Microsoft_Word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8024" y="4725144"/>
            <a:ext cx="41784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Царёв Андрей Михайлович</a:t>
            </a:r>
            <a:r>
              <a:rPr lang="ru-RU" sz="2400" dirty="0"/>
              <a:t> </a:t>
            </a:r>
          </a:p>
          <a:p>
            <a:pPr algn="r"/>
            <a:r>
              <a:rPr lang="ru-RU" sz="2000" dirty="0"/>
              <a:t>ГБОУ Псковской области </a:t>
            </a:r>
          </a:p>
          <a:p>
            <a:pPr algn="r"/>
            <a:r>
              <a:rPr lang="ru-RU" sz="2000" dirty="0"/>
              <a:t>«Центр лечебной педагогики и </a:t>
            </a:r>
          </a:p>
          <a:p>
            <a:pPr algn="r"/>
            <a:r>
              <a:rPr lang="ru-RU" sz="2000" dirty="0"/>
              <a:t>дифференцированного обучения», </a:t>
            </a:r>
          </a:p>
          <a:p>
            <a:pPr algn="r"/>
            <a:r>
              <a:rPr lang="ru-RU" sz="2000" dirty="0"/>
              <a:t>ФРЦ ИН </a:t>
            </a:r>
            <a:r>
              <a:rPr lang="ru-RU" sz="2000" dirty="0" smtClean="0"/>
              <a:t>ТМНР</a:t>
            </a:r>
          </a:p>
          <a:p>
            <a:pPr algn="r"/>
            <a:r>
              <a:rPr lang="ru-RU" sz="2000" dirty="0" smtClean="0"/>
              <a:t>ОП РФ 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2DCCF9-E3F2-194B-99DE-DE889F634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4300"/>
          <a:stretch/>
        </p:blipFill>
        <p:spPr>
          <a:xfrm rot="5400000">
            <a:off x="218517" y="1458681"/>
            <a:ext cx="4255371" cy="4451594"/>
          </a:xfrm>
          <a:prstGeom prst="rect">
            <a:avLst/>
          </a:prstGeom>
        </p:spPr>
      </p:pic>
      <p:pic>
        <p:nvPicPr>
          <p:cNvPr id="9" name="Изображение 5">
            <a:extLst>
              <a:ext uri="{FF2B5EF4-FFF2-40B4-BE49-F238E27FC236}">
                <a16:creationId xmlns="" xmlns:a16="http://schemas.microsoft.com/office/drawing/2014/main" id="{412C4105-03DF-CF42-9B07-0B244E9D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2046" y="1556792"/>
            <a:ext cx="4224469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-27384"/>
            <a:ext cx="885698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Актуальные вопросы образования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 комплексного сопровождения людей с ментальной инвалидностью»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пр. АООП разд. 3.3.1.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Для детей, особые образовательные потребности которых </a:t>
            </a:r>
            <a:r>
              <a:rPr lang="ru-RU" u="sng" dirty="0"/>
              <a:t>не включают освоение предметов основной части учебного плана </a:t>
            </a:r>
            <a:r>
              <a:rPr lang="ru-RU" dirty="0"/>
              <a:t>АООП, учебная нагрузка для СИПР формируется следующим образом: </a:t>
            </a:r>
            <a:r>
              <a:rPr lang="ru-RU" b="1" dirty="0"/>
              <a:t>увеличивается количество часов коррекционных курсов и добавляются часы коррекционно-развивающих занятий </a:t>
            </a:r>
            <a:r>
              <a:rPr lang="ru-RU" dirty="0"/>
              <a:t>в пределах максимально допустимой нагрузки, установленной учебным планом АООП (в соответствии с п. 2.6. приложения соответствующего ФГОС). </a:t>
            </a:r>
          </a:p>
        </p:txBody>
      </p:sp>
    </p:spTree>
    <p:extLst>
      <p:ext uri="{BB962C8B-B14F-4D97-AF65-F5344CB8AC3E}">
        <p14:creationId xmlns:p14="http://schemas.microsoft.com/office/powerpoint/2010/main" val="7407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536" y="269775"/>
            <a:ext cx="8429437" cy="782961"/>
          </a:xfrm>
        </p:spPr>
        <p:txBody>
          <a:bodyPr lIns="64291" tIns="32146" rIns="64291" bIns="32146">
            <a:noAutofit/>
          </a:bodyPr>
          <a:lstStyle/>
          <a:p>
            <a:pPr marL="137153">
              <a:defRPr/>
            </a:pPr>
            <a:r>
              <a:rPr lang="ru-RU" sz="2800" dirty="0">
                <a:solidFill>
                  <a:srgbClr val="0000FF"/>
                </a:solidFill>
              </a:rPr>
              <a:t>Нужно ли писать рабочие программы и КТП, если есть СИПР?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 lIns="64291" tIns="32146" rIns="64291" bIns="32146">
            <a:normAutofit/>
          </a:bodyPr>
          <a:lstStyle/>
          <a:p>
            <a:pPr marL="137153" indent="0" algn="ctr"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Письмо </a:t>
            </a:r>
            <a:r>
              <a:rPr lang="ru-RU" sz="2200" dirty="0" err="1">
                <a:solidFill>
                  <a:srgbClr val="C00000"/>
                </a:solidFill>
              </a:rPr>
              <a:t>Минобрнауки</a:t>
            </a:r>
            <a:r>
              <a:rPr lang="ru-RU" sz="2200" dirty="0">
                <a:solidFill>
                  <a:srgbClr val="C00000"/>
                </a:solidFill>
              </a:rPr>
              <a:t> РФ от 28.10.2015 «О рабочих программах учебных предметов»</a:t>
            </a:r>
          </a:p>
          <a:p>
            <a:pPr>
              <a:buNone/>
            </a:pPr>
            <a:r>
              <a:rPr lang="ru-RU" sz="2200" dirty="0"/>
              <a:t>	«Основными элементами рабочей программы учебного предмета, курса, в соответствии с подготовленными изменениями, являются;</a:t>
            </a:r>
          </a:p>
          <a:p>
            <a:pPr>
              <a:buNone/>
            </a:pPr>
            <a:r>
              <a:rPr lang="ru-RU" sz="2200" dirty="0"/>
              <a:t>     1) планируемые предметные результаты освоения конкретного учебного предмета, курса;</a:t>
            </a:r>
          </a:p>
          <a:p>
            <a:pPr>
              <a:buNone/>
            </a:pPr>
            <a:r>
              <a:rPr lang="ru-RU" sz="2200" dirty="0"/>
              <a:t>      2) содержание учебного предмета, курса с указанием форм организации учебных занятий, основных видов учебной деятельности;</a:t>
            </a:r>
          </a:p>
          <a:p>
            <a:pPr>
              <a:buNone/>
            </a:pPr>
            <a:r>
              <a:rPr lang="ru-RU" sz="2200" dirty="0"/>
              <a:t>      3) календарно-тематическое планирование с указанием количества часов, отводимых на освоение каждой темы»</a:t>
            </a:r>
          </a:p>
          <a:p>
            <a:pPr>
              <a:buNone/>
            </a:pPr>
            <a:endParaRPr lang="ru-RU" sz="2200" dirty="0"/>
          </a:p>
          <a:p>
            <a:pPr algn="ctr">
              <a:buNone/>
            </a:pPr>
            <a:r>
              <a:rPr lang="ru-RU" sz="2200" b="1" dirty="0"/>
              <a:t>СИПР и КТП</a:t>
            </a:r>
          </a:p>
          <a:p>
            <a:pPr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15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95160"/>
              </p:ext>
            </p:extLst>
          </p:nvPr>
        </p:nvGraphicFramePr>
        <p:xfrm>
          <a:off x="148133" y="464641"/>
          <a:ext cx="9896475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Документ" r:id="rId4" imgW="6083300" imgH="3467100" progId="Word.Document.12">
                  <p:embed/>
                </p:oleObj>
              </mc:Choice>
              <mc:Fallback>
                <p:oleObj name="Документ" r:id="rId4" imgW="60833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33" y="464641"/>
                        <a:ext cx="9896475" cy="670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2211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800000"/>
                </a:solidFill>
              </a:rPr>
              <a:t>Анализ структуры РП</a:t>
            </a:r>
            <a:br>
              <a:rPr lang="ru-RU" sz="3200" dirty="0">
                <a:solidFill>
                  <a:srgbClr val="800000"/>
                </a:solidFill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800000"/>
                </a:solidFill>
              </a:rPr>
              <a:t>Риски использование рабочих программ для обучающихся по СИПР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6085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ru-RU" dirty="0"/>
              <a:t>ставит учителей перед необходимостью планирования </a:t>
            </a:r>
            <a:r>
              <a:rPr lang="ru-RU" u="sng" dirty="0"/>
              <a:t>общих</a:t>
            </a:r>
            <a:r>
              <a:rPr lang="ru-RU" dirty="0"/>
              <a:t> результатов образования для всех обучающихся класса; </a:t>
            </a:r>
          </a:p>
          <a:p>
            <a:pPr>
              <a:buFont typeface="Wingdings" charset="2"/>
              <a:buChar char="ü"/>
            </a:pPr>
            <a:r>
              <a:rPr lang="ru-RU" dirty="0"/>
              <a:t>ведет к возврату «необучаемых» детей;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увеличивает риски формализации в планировании учебного процесса;</a:t>
            </a:r>
          </a:p>
          <a:p>
            <a:pPr>
              <a:buFont typeface="Wingdings" charset="2"/>
              <a:buChar char="ü"/>
            </a:pPr>
            <a:r>
              <a:rPr lang="ru-RU" dirty="0"/>
              <a:t>приводит к нарушению требования п. 1.7. ФГОС об обязательной индивидуализации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3734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B0E305-118A-054A-9C53-6C4CC89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effectLst/>
              </a:rPr>
              <a:t>Проект положения </a:t>
            </a:r>
            <a:r>
              <a:rPr lang="ru-RU" sz="2800" dirty="0">
                <a:solidFill>
                  <a:srgbClr val="800000"/>
                </a:solidFill>
                <a:effectLst/>
              </a:rPr>
              <a:t>об организации образования обучающихся по СИПР для принятия на региональном уровне.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="" xmlns:a16="http://schemas.microsoft.com/office/drawing/2014/main" id="{0814BA1A-A72D-5A48-B06E-CA5ED43C7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 fontScale="925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sz="2400" dirty="0"/>
              <a:t>Порядок проведения психолого-педагогической оценки развития ребёнка экспертной группой ОО.</a:t>
            </a:r>
            <a:endParaRPr lang="ru-RU" sz="2000" dirty="0"/>
          </a:p>
          <a:p>
            <a:pPr marL="651510" lvl="0" indent="-514350">
              <a:buFont typeface="+mj-lt"/>
              <a:buAutoNum type="arabicPeriod"/>
            </a:pPr>
            <a:r>
              <a:rPr lang="ru-RU" sz="2400" dirty="0"/>
              <a:t>Порядок отбора предметов, коррекционных курсов, их содержания и составления ИУП;</a:t>
            </a:r>
            <a:endParaRPr lang="ru-RU" sz="2000" dirty="0"/>
          </a:p>
          <a:p>
            <a:pPr marL="651510" lvl="0" indent="-514350">
              <a:buFont typeface="+mj-lt"/>
              <a:buAutoNum type="arabicPeriod"/>
            </a:pPr>
            <a:r>
              <a:rPr lang="ru-RU" sz="2400" dirty="0"/>
              <a:t>Порядок организации взаимодействия ОО с ДДИ и/или родителями в ходе разработки СИПР;</a:t>
            </a:r>
            <a:endParaRPr lang="ru-RU" sz="2000" dirty="0"/>
          </a:p>
          <a:p>
            <a:pPr marL="651510" lvl="0" indent="-514350">
              <a:buFont typeface="+mj-lt"/>
              <a:buAutoNum type="arabicPeriod"/>
            </a:pPr>
            <a:r>
              <a:rPr lang="ru-RU" sz="2400" dirty="0"/>
              <a:t>Порядок организации воспитания и обучения на основе СИПР:</a:t>
            </a:r>
            <a:endParaRPr lang="ru-RU" sz="2000" dirty="0"/>
          </a:p>
          <a:p>
            <a:pPr lvl="1"/>
            <a:r>
              <a:rPr lang="ru-RU" sz="2000" dirty="0"/>
              <a:t>Требования к комплектации класса/группы;</a:t>
            </a:r>
            <a:endParaRPr lang="ru-RU" sz="1800" dirty="0"/>
          </a:p>
          <a:p>
            <a:pPr lvl="1"/>
            <a:r>
              <a:rPr lang="ru-RU" sz="2000" dirty="0"/>
              <a:t>Требования к организации пространства в классе/группе;</a:t>
            </a:r>
            <a:endParaRPr lang="ru-RU" sz="1800" dirty="0"/>
          </a:p>
          <a:p>
            <a:pPr lvl="1"/>
            <a:r>
              <a:rPr lang="ru-RU" sz="2000" dirty="0"/>
              <a:t>Требования к материально-техническому, дидактическому оснащению класса/группы;</a:t>
            </a:r>
            <a:endParaRPr lang="ru-RU" sz="1800" dirty="0"/>
          </a:p>
          <a:p>
            <a:pPr lvl="1"/>
            <a:r>
              <a:rPr lang="ru-RU" sz="2000" dirty="0"/>
              <a:t>Требования к персоналу класса/группы;</a:t>
            </a:r>
            <a:endParaRPr lang="ru-RU" sz="1800" dirty="0"/>
          </a:p>
          <a:p>
            <a:pPr lvl="1"/>
            <a:r>
              <a:rPr lang="ru-RU" sz="2000" dirty="0"/>
              <a:t>Формы проведения уроков/занятий;</a:t>
            </a:r>
            <a:endParaRPr lang="ru-RU" sz="1800" dirty="0"/>
          </a:p>
          <a:p>
            <a:pPr lvl="1"/>
            <a:r>
              <a:rPr lang="ru-RU" sz="2000" dirty="0"/>
              <a:t>Продолжительность уроков/занятий;</a:t>
            </a:r>
            <a:endParaRPr lang="ru-RU" sz="1800" dirty="0"/>
          </a:p>
          <a:p>
            <a:pPr lvl="1"/>
            <a:r>
              <a:rPr lang="ru-RU" sz="2000" dirty="0"/>
              <a:t>Особенности детей в классе с учётом задач в </a:t>
            </a:r>
            <a:r>
              <a:rPr lang="ru-RU" sz="2000" dirty="0" err="1"/>
              <a:t>СИПРах</a:t>
            </a:r>
            <a:r>
              <a:rPr lang="ru-RU" sz="2000" dirty="0"/>
              <a:t>;</a:t>
            </a:r>
            <a:endParaRPr lang="ru-RU" sz="1800" dirty="0"/>
          </a:p>
          <a:p>
            <a:pPr marL="651510" indent="-514350">
              <a:buFont typeface="+mj-lt"/>
              <a:buAutoNum type="arabicPeriod"/>
            </a:pPr>
            <a:r>
              <a:rPr lang="ru-RU" sz="2400" dirty="0"/>
              <a:t>Оценка достижений обучающихся по СИПР.</a:t>
            </a:r>
          </a:p>
        </p:txBody>
      </p:sp>
    </p:spTree>
    <p:extLst>
      <p:ext uri="{BB962C8B-B14F-4D97-AF65-F5344CB8AC3E}">
        <p14:creationId xmlns:p14="http://schemas.microsoft.com/office/powerpoint/2010/main" val="3038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rgbClr val="0000FF"/>
                </a:solidFill>
              </a:rPr>
              <a:t>Как взаимодействовать ОО и учреждению </a:t>
            </a:r>
            <a:r>
              <a:rPr lang="ru-RU" sz="3200" b="0" i="1" dirty="0" err="1" smtClean="0">
                <a:solidFill>
                  <a:srgbClr val="0000FF"/>
                </a:solidFill>
              </a:rPr>
              <a:t>соц</a:t>
            </a:r>
            <a:r>
              <a:rPr lang="ru-RU" sz="3200" b="0" i="1" dirty="0" smtClean="0">
                <a:solidFill>
                  <a:srgbClr val="0000FF"/>
                </a:solidFill>
              </a:rPr>
              <a:t> обслуживания (ДДИ)?</a:t>
            </a:r>
            <a:endParaRPr lang="ru-RU" sz="3200" b="0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ru-RU" dirty="0" smtClean="0"/>
              <a:t>Образовательная организация </a:t>
            </a:r>
            <a:r>
              <a:rPr lang="mr-IN" dirty="0" smtClean="0"/>
              <a:t>–</a:t>
            </a:r>
            <a:r>
              <a:rPr lang="ru-RU" dirty="0" smtClean="0"/>
              <a:t> ФЗ 273, ФГОС, АООП, СИПР;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ДДИ </a:t>
            </a:r>
            <a:r>
              <a:rPr lang="mr-IN" dirty="0" smtClean="0"/>
              <a:t>–</a:t>
            </a:r>
            <a:r>
              <a:rPr lang="ru-RU" dirty="0" smtClean="0"/>
              <a:t> ФЗ 442, ИППСУ, ИПРА;</a:t>
            </a:r>
          </a:p>
          <a:p>
            <a:pPr>
              <a:buFont typeface="Wingdings" charset="2"/>
              <a:buChar char="ü"/>
            </a:pPr>
            <a:endParaRPr lang="ru-RU" dirty="0"/>
          </a:p>
          <a:p>
            <a:pPr>
              <a:buFont typeface="Wingdings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364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Предложения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8"/>
            <a:ext cx="9324528" cy="554461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ru-RU" dirty="0" smtClean="0"/>
              <a:t>Внести изменения во ФГОС НОО (АООП 4) и ФГОС УО (АООП 2) в части организации образования по СИПР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ru-RU" dirty="0"/>
              <a:t>Рекомендовать регионам создавать ресурсные площадки для развития системы сопровождения.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Утвердить положение </a:t>
            </a:r>
            <a:r>
              <a:rPr lang="ru-RU" dirty="0"/>
              <a:t>о порядке разработки и реализации </a:t>
            </a:r>
            <a:r>
              <a:rPr lang="ru-RU" dirty="0" smtClean="0"/>
              <a:t>СИПР.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Разработать механизмы взаимодействия ОО и ДДИ по реализации СИПР.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Разработать и принять на уровне РФ концепцию </a:t>
            </a:r>
            <a:r>
              <a:rPr lang="ru-RU" dirty="0"/>
              <a:t>жизнеустройства людей с ментальной </a:t>
            </a:r>
            <a:r>
              <a:rPr lang="ru-RU" dirty="0" smtClean="0"/>
              <a:t>инвалидностью, вне стационарных учреждений.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5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323528" y="2066"/>
            <a:ext cx="8228707" cy="1143001"/>
          </a:xfrm>
        </p:spPr>
        <p:txBody>
          <a:bodyPr lIns="64291" tIns="32146" rIns="64291" bIns="32146"/>
          <a:lstStyle/>
          <a:p>
            <a:r>
              <a:rPr lang="ru-RU" sz="3800" i="1" dirty="0">
                <a:solidFill>
                  <a:schemeClr val="accent2"/>
                </a:solidFill>
                <a:latin typeface="Helvetica Neue" charset="0"/>
              </a:rPr>
              <a:t>Благодарю</a:t>
            </a:r>
            <a:r>
              <a:rPr lang="ru-RU" sz="3800" i="1" dirty="0">
                <a:latin typeface="Helvetica Neue" charset="0"/>
              </a:rPr>
              <a:t> </a:t>
            </a:r>
            <a:r>
              <a:rPr lang="ru-RU" sz="3800" i="1" dirty="0">
                <a:solidFill>
                  <a:schemeClr val="accent2"/>
                </a:solidFill>
                <a:latin typeface="Helvetica Neue" charset="0"/>
              </a:rPr>
              <a:t>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5877272"/>
            <a:ext cx="5616624" cy="461661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660066"/>
                </a:solidFill>
              </a:rPr>
              <a:t>180002 Псков, ул. Яна Райниса 56 </a:t>
            </a:r>
          </a:p>
        </p:txBody>
      </p:sp>
      <p:pic>
        <p:nvPicPr>
          <p:cNvPr id="5" name="Picture 9" descr="инкл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240755"/>
            <a:ext cx="6972554" cy="4708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2" y="112518"/>
            <a:ext cx="1259556" cy="8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7" descr="Логотип ЦЛП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30935" cy="7575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84168" y="6423719"/>
            <a:ext cx="2688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http://</a:t>
            </a:r>
            <a:r>
              <a:rPr lang="en-US" sz="2400" dirty="0" err="1">
                <a:solidFill>
                  <a:srgbClr val="0000FF"/>
                </a:solidFill>
              </a:rPr>
              <a:t>frc-tmnr.ru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453336"/>
            <a:ext cx="286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http://</a:t>
            </a:r>
            <a:r>
              <a:rPr lang="en-US" sz="2400" dirty="0" err="1">
                <a:solidFill>
                  <a:schemeClr val="accent2"/>
                </a:solidFill>
              </a:rPr>
              <a:t>clp.pskov.ru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692696"/>
            <a:ext cx="5226619" cy="74029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00000"/>
                </a:solidFill>
                <a:effectLst/>
              </a:rPr>
              <a:t>«Центр лечебной педагогики и дифференцированного обучения» </a:t>
            </a:r>
            <a:endParaRPr lang="ru-RU" sz="2200" dirty="0">
              <a:solidFill>
                <a:srgbClr val="800000"/>
              </a:solidFill>
              <a:effectLst/>
            </a:endParaRPr>
          </a:p>
        </p:txBody>
      </p:sp>
      <p:pic>
        <p:nvPicPr>
          <p:cNvPr id="11267" name="Picture 3" descr="1  ЦЛП май 2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476673"/>
            <a:ext cx="2592288" cy="1204854"/>
          </a:xfrm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99592" y="116632"/>
            <a:ext cx="562325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800000"/>
                </a:solidFill>
                <a:latin typeface="Arial" charset="0"/>
                <a:cs typeface="Arial" charset="0"/>
              </a:rPr>
              <a:t>Государственное бюджетное общеобразовательное учреждение Псковской области</a:t>
            </a:r>
          </a:p>
        </p:txBody>
      </p:sp>
      <p:pic>
        <p:nvPicPr>
          <p:cNvPr id="7" name="Изображение 6" descr="групп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7" y="1844824"/>
            <a:ext cx="2838277" cy="2119838"/>
          </a:xfrm>
          <a:prstGeom prst="rect">
            <a:avLst/>
          </a:prstGeom>
        </p:spPr>
      </p:pic>
      <p:pic>
        <p:nvPicPr>
          <p:cNvPr id="2" name="Изображение 1" descr="Пенка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6663" y="1733717"/>
            <a:ext cx="2096356" cy="2318573"/>
          </a:xfrm>
          <a:prstGeom prst="rect">
            <a:avLst/>
          </a:prstGeom>
        </p:spPr>
      </p:pic>
      <p:pic>
        <p:nvPicPr>
          <p:cNvPr id="9" name="Picture 8" descr="Здравствуй Маш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736304" cy="20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9960" y="3933056"/>
            <a:ext cx="244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Ранняя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933056"/>
            <a:ext cx="56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Дошкольное и школьное образование</a:t>
            </a:r>
          </a:p>
        </p:txBody>
      </p:sp>
      <p:pic>
        <p:nvPicPr>
          <p:cNvPr id="13" name="Picture 4" descr="DSC_008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6"/>
          <a:stretch/>
        </p:blipFill>
        <p:spPr bwMode="auto">
          <a:xfrm>
            <a:off x="66940" y="4509119"/>
            <a:ext cx="2776868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1" descr="новогодний праздник двора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45993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4" descr="Семинар ФРЦ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740" y="4509120"/>
            <a:ext cx="2810772" cy="18738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96335"/>
            <a:ext cx="2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Сопровождение семей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3848" y="6381328"/>
            <a:ext cx="2640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Работа с обществом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7786" y="6381328"/>
            <a:ext cx="309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Научно-</a:t>
            </a:r>
            <a:r>
              <a:rPr lang="ru-RU" sz="2000" dirty="0" err="1"/>
              <a:t>методич</a:t>
            </a:r>
            <a:r>
              <a:rPr lang="ru-RU" sz="2000" dirty="0"/>
              <a:t>. работа</a:t>
            </a:r>
          </a:p>
        </p:txBody>
      </p:sp>
      <p:pic>
        <p:nvPicPr>
          <p:cNvPr id="16" name="Изображение 15" descr="Логотип ЦЛП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1" y="455617"/>
            <a:ext cx="1131109" cy="7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  <p:bldP spid="3" grpId="0"/>
      <p:bldP spid="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250678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800000"/>
                </a:solidFill>
              </a:rPr>
              <a:t>Система комплексного сопровождения </a:t>
            </a:r>
            <a:r>
              <a:rPr lang="ru-RU" sz="3200" dirty="0" smtClean="0">
                <a:solidFill>
                  <a:srgbClr val="800000"/>
                </a:solidFill>
              </a:rPr>
              <a:t>людей </a:t>
            </a:r>
            <a:r>
              <a:rPr lang="ru-RU" sz="3200" dirty="0">
                <a:solidFill>
                  <a:srgbClr val="800000"/>
                </a:solidFill>
              </a:rPr>
              <a:t>с </a:t>
            </a:r>
            <a:r>
              <a:rPr lang="ru-RU" sz="3200" dirty="0" smtClean="0">
                <a:solidFill>
                  <a:srgbClr val="800000"/>
                </a:solidFill>
              </a:rPr>
              <a:t>тяжелыми нарушениями </a:t>
            </a:r>
            <a:r>
              <a:rPr lang="ru-RU" sz="3200" dirty="0">
                <a:solidFill>
                  <a:srgbClr val="800000"/>
                </a:solidFill>
              </a:rPr>
              <a:t>развития на разных возрастных </a:t>
            </a:r>
            <a:r>
              <a:rPr lang="ru-RU" sz="3200" dirty="0" smtClean="0">
                <a:solidFill>
                  <a:srgbClr val="800000"/>
                </a:solidFill>
              </a:rPr>
              <a:t/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этапах вне стационарных 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учреждений</a:t>
            </a:r>
            <a:endParaRPr lang="ru-RU" sz="3200" dirty="0">
              <a:solidFill>
                <a:srgbClr val="80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08707"/>
              </p:ext>
            </p:extLst>
          </p:nvPr>
        </p:nvGraphicFramePr>
        <p:xfrm>
          <a:off x="-36512" y="3195815"/>
          <a:ext cx="9247769" cy="439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2" descr="Копия P100088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"/>
          <a:stretch>
            <a:fillRect/>
          </a:stretch>
        </p:blipFill>
        <p:spPr bwMode="auto">
          <a:xfrm>
            <a:off x="-6350" y="3868738"/>
            <a:ext cx="1827213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11" descr="ПИМ Саш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18002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 descr="Муз в ДО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895600"/>
            <a:ext cx="17732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Здравствуй Маш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775" y="2565400"/>
            <a:ext cx="1919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65.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088" y="1052513"/>
            <a:ext cx="15843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Ц баннер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8" t="40991" r="-97" b="28425"/>
          <a:stretch/>
        </p:blipFill>
        <p:spPr>
          <a:xfrm>
            <a:off x="-252536" y="1905848"/>
            <a:ext cx="5078205" cy="3395360"/>
          </a:xfrm>
        </p:spPr>
      </p:pic>
      <p:pic>
        <p:nvPicPr>
          <p:cNvPr id="5" name="Изображение 4" descr="banner-mo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46" y="5433609"/>
            <a:ext cx="823296" cy="1041923"/>
          </a:xfrm>
          <a:prstGeom prst="rect">
            <a:avLst/>
          </a:prstGeom>
        </p:spPr>
      </p:pic>
      <p:pic>
        <p:nvPicPr>
          <p:cNvPr id="6" name="Изображение 5" descr="banner-pskovGU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766" y="5433609"/>
            <a:ext cx="849017" cy="1091735"/>
          </a:xfrm>
          <a:prstGeom prst="rect">
            <a:avLst/>
          </a:prstGeom>
        </p:spPr>
      </p:pic>
      <p:pic>
        <p:nvPicPr>
          <p:cNvPr id="7" name="Изображение 6" descr="Логотип ЦЛП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886" y="5577625"/>
            <a:ext cx="993034" cy="658252"/>
          </a:xfrm>
          <a:prstGeom prst="rect">
            <a:avLst/>
          </a:prstGeom>
        </p:spPr>
      </p:pic>
      <p:pic>
        <p:nvPicPr>
          <p:cNvPr id="1025" name="Picture 1" descr="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586" y="260648"/>
            <a:ext cx="1599253" cy="10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6819" y="1052736"/>
            <a:ext cx="1811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http://</a:t>
            </a:r>
            <a:r>
              <a:rPr lang="en-US" sz="1400" dirty="0" err="1">
                <a:solidFill>
                  <a:srgbClr val="FF0000"/>
                </a:solidFill>
              </a:rPr>
              <a:t>frc-tmnr.ru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Содержимое 3" descr="ФРЦ баннер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8" t="14437" r="-97" b="58329"/>
          <a:stretch/>
        </p:blipFill>
        <p:spPr>
          <a:xfrm>
            <a:off x="4110466" y="0"/>
            <a:ext cx="5033536" cy="2996951"/>
          </a:xfrm>
          <a:prstGeom prst="rect">
            <a:avLst/>
          </a:prstGeom>
        </p:spPr>
      </p:pic>
      <p:pic>
        <p:nvPicPr>
          <p:cNvPr id="12" name="Содержимое 3" descr="ФРЦ баннер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8" t="71026" r="-97" b="6449"/>
          <a:stretch/>
        </p:blipFill>
        <p:spPr>
          <a:xfrm>
            <a:off x="4404127" y="4293096"/>
            <a:ext cx="5208433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Варианты АООП образования обучающихся по СИПР</a:t>
            </a:r>
            <a:endParaRPr lang="ru-RU" sz="4000" dirty="0">
              <a:solidFill>
                <a:srgbClr val="8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32747"/>
              </p:ext>
            </p:extLst>
          </p:nvPr>
        </p:nvGraphicFramePr>
        <p:xfrm>
          <a:off x="0" y="1556791"/>
          <a:ext cx="9144000" cy="530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064"/>
                <a:gridCol w="3995936"/>
              </a:tblGrid>
              <a:tr h="15269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Категория </a:t>
                      </a:r>
                      <a:r>
                        <a:rPr lang="ru-RU" sz="3200" dirty="0" smtClean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320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Варианты </a:t>
                      </a:r>
                      <a:r>
                        <a:rPr lang="ru-RU" sz="3200" dirty="0" smtClean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АООП и ФГОС</a:t>
                      </a:r>
                      <a:endParaRPr lang="ru-RU" sz="320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63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</a:rPr>
                        <a:t>Глухие дети</a:t>
                      </a: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ФГОС НОО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63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</a:rPr>
                        <a:t>Слепые дети</a:t>
                      </a: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ФГОС НОО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63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</a:rPr>
                        <a:t>Дети с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</a:rPr>
                        <a:t>НОДА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ФГОС НОО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63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</a:rPr>
                        <a:t>Дети с РАС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ФГОС НОО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  <a:tr h="72050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</a:rPr>
                        <a:t>Дети с </a:t>
                      </a:r>
                      <a:r>
                        <a:rPr lang="ru-RU" sz="3200" dirty="0" smtClean="0">
                          <a:effectLst/>
                          <a:latin typeface="Times New Roman"/>
                          <a:ea typeface="Times New Roman"/>
                        </a:rPr>
                        <a:t>ИН, с ТМНР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ФГОС ИН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9" marR="618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азвание 1"/>
          <p:cNvSpPr txBox="1">
            <a:spLocks noGrp="1"/>
          </p:cNvSpPr>
          <p:nvPr>
            <p:ph type="title"/>
          </p:nvPr>
        </p:nvSpPr>
        <p:spPr>
          <a:xfrm>
            <a:off x="827584" y="116632"/>
            <a:ext cx="7165782" cy="1052587"/>
          </a:xfrm>
        </p:spPr>
        <p:txBody>
          <a:bodyPr lIns="64291" tIns="32146" rIns="64291" bIns="32146">
            <a:no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Нужно ли разрабатывать СИПР </a:t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>на каждого обучающегося?</a:t>
            </a:r>
            <a:endParaRPr lang="ru-RU" sz="3200" dirty="0">
              <a:solidFill>
                <a:srgbClr val="0000FF"/>
              </a:solidFill>
              <a:latin typeface="Helvetica Neue" charset="0"/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179710" y="1444081"/>
            <a:ext cx="8964290" cy="4721223"/>
          </a:xfrm>
        </p:spPr>
        <p:txBody>
          <a:bodyPr lIns="64291" tIns="32146" rIns="64291" bIns="32146">
            <a:normAutofit lnSpcReduction="10000"/>
          </a:bodyPr>
          <a:lstStyle>
            <a:lvl1pPr marL="193675">
              <a:defRPr kumimoji="1" sz="2000">
                <a:solidFill>
                  <a:srgbClr val="000000"/>
                </a:solidFill>
                <a:latin typeface="Helvetica Neue" charset="0"/>
                <a:ea typeface="ＭＳ Ｐゴシック" charset="0"/>
                <a:sym typeface="Arial" charset="0"/>
              </a:defRPr>
            </a:lvl1pPr>
            <a:lvl2pPr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indent="0">
              <a:spcBef>
                <a:spcPts val="598"/>
              </a:spcBef>
              <a:buNone/>
            </a:pPr>
            <a:r>
              <a:rPr kumimoji="0" lang="ru-RU" sz="3100" b="1" dirty="0">
                <a:solidFill>
                  <a:srgbClr val="800000"/>
                </a:solidFill>
              </a:rPr>
              <a:t>ФГОС п. 2.3. </a:t>
            </a:r>
          </a:p>
          <a:p>
            <a:pPr indent="0">
              <a:spcBef>
                <a:spcPts val="598"/>
              </a:spcBef>
              <a:buNone/>
            </a:pPr>
            <a:r>
              <a:rPr kumimoji="0" lang="ru-RU" sz="3100" dirty="0"/>
              <a:t>«Для обучающихся </a:t>
            </a:r>
            <a:r>
              <a:rPr kumimoji="0" lang="ru-RU" sz="3100" u="sng" dirty="0"/>
              <a:t>с умеренной, тяжелой или глубокой умственной отсталостью, с тяжелыми и множественными нарушениями развития </a:t>
            </a:r>
            <a:r>
              <a:rPr kumimoji="0" lang="ru-RU" sz="3100" dirty="0"/>
              <a:t>на основе требований Стандарта и АООП </a:t>
            </a:r>
            <a:r>
              <a:rPr kumimoji="0" lang="ru-RU" sz="3100" b="1" dirty="0"/>
              <a:t>организация разрабатывает специальную индивидуальную программу развития </a:t>
            </a:r>
            <a:r>
              <a:rPr kumimoji="0" lang="ru-RU" sz="3100" dirty="0"/>
              <a:t>(далее ― СИПР), учитывающую специфические образовательные потребности обучающихся».</a:t>
            </a:r>
          </a:p>
        </p:txBody>
      </p:sp>
    </p:spTree>
    <p:extLst>
      <p:ext uri="{BB962C8B-B14F-4D97-AF65-F5344CB8AC3E}">
        <p14:creationId xmlns:p14="http://schemas.microsoft.com/office/powerpoint/2010/main" val="37455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lIns="64291" tIns="32146" rIns="64291" bIns="32146">
            <a:norm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Кто и как разрабатывает СИПР?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5472608"/>
          </a:xfrm>
        </p:spPr>
        <p:txBody>
          <a:bodyPr lIns="64291" tIns="32146" rIns="64291" bIns="32146">
            <a:normAutofit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800000"/>
                </a:solidFill>
              </a:rPr>
              <a:t>Письмо </a:t>
            </a:r>
            <a:r>
              <a:rPr lang="ru-RU" sz="3200" b="1" dirty="0" err="1">
                <a:solidFill>
                  <a:srgbClr val="800000"/>
                </a:solidFill>
              </a:rPr>
              <a:t>минобрнауки</a:t>
            </a:r>
            <a:r>
              <a:rPr lang="ru-RU" sz="3200" b="1" dirty="0">
                <a:solidFill>
                  <a:srgbClr val="800000"/>
                </a:solidFill>
              </a:rPr>
              <a:t> РФ ВК-452/07 от 11.03.2016 «Методические рекомендации по вопросам внедрения ФГОС …»:</a:t>
            </a:r>
          </a:p>
          <a:p>
            <a:pPr marL="137160" indent="0" algn="ctr">
              <a:buNone/>
            </a:pPr>
            <a:endParaRPr lang="ru-RU" sz="2500" dirty="0"/>
          </a:p>
          <a:p>
            <a:pPr marL="137160" indent="0" algn="ctr">
              <a:buNone/>
            </a:pPr>
            <a:r>
              <a:rPr lang="ru-RU" sz="2500" dirty="0"/>
              <a:t>«На основе анализа результатов психолого-педагогического обследования ребёнка </a:t>
            </a:r>
          </a:p>
          <a:p>
            <a:pPr marL="137160" indent="0" algn="ctr">
              <a:buNone/>
            </a:pPr>
            <a:r>
              <a:rPr lang="ru-RU" sz="2500" b="1" dirty="0"/>
              <a:t>ЭКСПЕРТНОЙ ГРУППОЙ </a:t>
            </a:r>
            <a:r>
              <a:rPr lang="ru-RU" sz="2500" dirty="0"/>
              <a:t>образовательной организации разрабатывается специальная индивидуальная программа развития</a:t>
            </a:r>
            <a:r>
              <a:rPr lang="ru-RU" sz="2500" dirty="0" smtClean="0"/>
              <a:t>»</a:t>
            </a:r>
          </a:p>
          <a:p>
            <a:pPr marL="137160" indent="0" algn="ctr">
              <a:buNone/>
            </a:pPr>
            <a:r>
              <a:rPr lang="ru-RU" sz="2500" dirty="0" smtClean="0"/>
              <a:t> </a:t>
            </a:r>
          </a:p>
          <a:p>
            <a:pPr marL="137160" indent="0" algn="ctr">
              <a:buNone/>
            </a:pPr>
            <a:r>
              <a:rPr lang="ru-RU" sz="2500" dirty="0" smtClean="0"/>
              <a:t>К разработке и реализации СИПР </a:t>
            </a:r>
            <a:r>
              <a:rPr lang="ru-RU" sz="2500" b="1" dirty="0" smtClean="0"/>
              <a:t>привлекаются родители / законные представители</a:t>
            </a:r>
            <a:r>
              <a:rPr lang="ru-RU" sz="2500" dirty="0" smtClean="0"/>
              <a:t> обучающихся</a:t>
            </a:r>
            <a:endParaRPr lang="ru-RU" sz="2500" dirty="0"/>
          </a:p>
          <a:p>
            <a:pPr>
              <a:buFont typeface="Wingdings" charset="2"/>
              <a:buChar char="ü"/>
            </a:pPr>
            <a:endParaRPr lang="ru-RU" sz="25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 txBox="1">
            <a:spLocks noGrp="1"/>
          </p:cNvSpPr>
          <p:nvPr>
            <p:ph type="title"/>
          </p:nvPr>
        </p:nvSpPr>
        <p:spPr>
          <a:xfrm>
            <a:off x="0" y="-99392"/>
            <a:ext cx="9144000" cy="1224136"/>
          </a:xfrm>
        </p:spPr>
        <p:txBody>
          <a:bodyPr lIns="64291" tIns="32146" rIns="64291" bIns="32146"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Чем руководствоваться при составлении индивидуального учебного плана?</a:t>
            </a:r>
            <a:endParaRPr lang="ru-RU" sz="3200" dirty="0">
              <a:solidFill>
                <a:srgbClr val="0000FF"/>
              </a:solidFill>
              <a:latin typeface="Helvetica Neue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4716016" cy="5472608"/>
          </a:xfrm>
        </p:spPr>
        <p:txBody>
          <a:bodyPr lIns="64291" tIns="32146" rIns="64291" bIns="32146">
            <a:noAutofit/>
          </a:bodyPr>
          <a:lstStyle/>
          <a:p>
            <a:pPr marL="137153" indent="0" algn="ctr">
              <a:buNone/>
              <a:defRPr/>
            </a:pPr>
            <a:r>
              <a:rPr lang="ru-RU" sz="2400" b="1" dirty="0">
                <a:solidFill>
                  <a:srgbClr val="800000"/>
                </a:solidFill>
                <a:latin typeface="Helvetica Neue" charset="0"/>
              </a:rPr>
              <a:t>ФГОС п. 1.7</a:t>
            </a:r>
          </a:p>
          <a:p>
            <a:pPr marL="137153" indent="0">
              <a:buNone/>
              <a:defRPr/>
            </a:pPr>
            <a:r>
              <a:rPr lang="ru-RU" sz="2400" dirty="0"/>
              <a:t>Удовлетворение </a:t>
            </a:r>
            <a:r>
              <a:rPr lang="ru-RU" sz="2400" b="1" dirty="0"/>
              <a:t>особых образовательных потребностей </a:t>
            </a:r>
            <a:r>
              <a:rPr lang="ru-RU" sz="2400" dirty="0"/>
              <a:t>обучающихся с умеренной, тяжелой и глубокой умственной отсталостью (интеллектуальными нарушениями), тяжелыми и множественными нарушениями развития обеспечивается:</a:t>
            </a:r>
          </a:p>
          <a:p>
            <a:pPr marL="723279" lvl="1" indent="-401822">
              <a:buFont typeface="Wingdings" charset="2"/>
              <a:buChar char="ü"/>
              <a:defRPr/>
            </a:pPr>
            <a:r>
              <a:rPr lang="ru-RU" b="1" dirty="0"/>
              <a:t>существенным изменением содержания </a:t>
            </a:r>
            <a:r>
              <a:rPr lang="ru-RU" dirty="0"/>
              <a:t>образования;</a:t>
            </a:r>
          </a:p>
          <a:p>
            <a:pPr marL="723279" lvl="1" indent="-401822">
              <a:buFont typeface="Wingdings" charset="2"/>
              <a:buChar char="ü"/>
              <a:defRPr/>
            </a:pPr>
            <a:r>
              <a:rPr lang="ru-RU" dirty="0"/>
              <a:t>обязательной </a:t>
            </a:r>
            <a:r>
              <a:rPr lang="ru-RU" b="1" dirty="0"/>
              <a:t>индивидуализацией</a:t>
            </a:r>
            <a:r>
              <a:rPr lang="ru-RU" dirty="0"/>
              <a:t> обучения;</a:t>
            </a:r>
          </a:p>
          <a:p>
            <a:pPr marL="723279" lvl="1" indent="-401822">
              <a:buFont typeface="Wingdings" charset="2"/>
              <a:buChar char="ü"/>
              <a:defRPr/>
            </a:pPr>
            <a:r>
              <a:rPr lang="ru-RU" dirty="0"/>
              <a:t>и др.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4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653A7FD-E228-3D4E-9F2B-FF483855995A}"/>
              </a:ext>
            </a:extLst>
          </p:cNvPr>
          <p:cNvSpPr txBox="1">
            <a:spLocks/>
          </p:cNvSpPr>
          <p:nvPr/>
        </p:nvSpPr>
        <p:spPr>
          <a:xfrm>
            <a:off x="4788024" y="1052736"/>
            <a:ext cx="4245714" cy="4006950"/>
          </a:xfrm>
          <a:prstGeom prst="rect">
            <a:avLst/>
          </a:prstGeom>
        </p:spPr>
        <p:txBody>
          <a:bodyPr vert="horz" lIns="64291" tIns="32146" rIns="64291" bIns="32146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3" indent="0" algn="ctr">
              <a:buFont typeface="Wingdings 2"/>
              <a:buNone/>
              <a:defRPr/>
            </a:pPr>
            <a:r>
              <a:rPr lang="ru-RU" sz="2400" b="1" dirty="0">
                <a:solidFill>
                  <a:srgbClr val="800000"/>
                </a:solidFill>
                <a:latin typeface="Helvetica Neue" charset="0"/>
              </a:rPr>
              <a:t>ФГОС п. 2.6</a:t>
            </a:r>
          </a:p>
          <a:p>
            <a:pPr marL="137153" indent="0" algn="ctr">
              <a:buNone/>
              <a:defRPr/>
            </a:pPr>
            <a:r>
              <a:rPr lang="ru-RU" sz="2400" dirty="0"/>
              <a:t>АООП включает:</a:t>
            </a:r>
          </a:p>
          <a:p>
            <a:pPr marL="137153" indent="0">
              <a:buNone/>
              <a:defRPr/>
            </a:pPr>
            <a:endParaRPr lang="ru-RU" sz="2400" dirty="0"/>
          </a:p>
          <a:p>
            <a:pPr marL="480053" indent="-342900">
              <a:buFont typeface="Wingdings" pitchFamily="2" charset="2"/>
              <a:buChar char="ü"/>
              <a:defRPr/>
            </a:pPr>
            <a:r>
              <a:rPr lang="ru-RU" sz="2400" dirty="0"/>
              <a:t>обязательную часть – 60%</a:t>
            </a:r>
            <a:r>
              <a:rPr lang="ru-RU" sz="2400" dirty="0" smtClean="0"/>
              <a:t>;</a:t>
            </a:r>
            <a:endParaRPr lang="ru-RU" sz="2400" dirty="0"/>
          </a:p>
          <a:p>
            <a:pPr marL="480053" indent="-342900">
              <a:buFont typeface="Wingdings" pitchFamily="2" charset="2"/>
              <a:buChar char="ü"/>
              <a:defRPr/>
            </a:pPr>
            <a:r>
              <a:rPr lang="ru-RU" sz="2400" dirty="0"/>
              <a:t>часть, формируемую участниками образовательных отношений – 40</a:t>
            </a:r>
            <a:r>
              <a:rPr lang="ru-RU" sz="2400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6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E1DE67-ACF2-B841-9BD6-AEFD8CEB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5413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Письмо </a:t>
            </a:r>
            <a:r>
              <a:rPr lang="ru-RU" dirty="0" err="1">
                <a:solidFill>
                  <a:schemeClr val="accent2"/>
                </a:solidFill>
              </a:rPr>
              <a:t>Минобрнауки</a:t>
            </a:r>
            <a:r>
              <a:rPr lang="ru-RU" dirty="0">
                <a:solidFill>
                  <a:schemeClr val="accent2"/>
                </a:solidFill>
              </a:rPr>
              <a:t> РФ </a:t>
            </a:r>
          </a:p>
        </p:txBody>
      </p:sp>
      <p:pic>
        <p:nvPicPr>
          <p:cNvPr id="1025" name="Picture 1" descr="page1image1757696">
            <a:extLst>
              <a:ext uri="{FF2B5EF4-FFF2-40B4-BE49-F238E27FC236}">
                <a16:creationId xmlns:a16="http://schemas.microsoft.com/office/drawing/2014/main" xmlns="" id="{569AAA80-B852-494B-8FD6-E69DF57A7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943" y="844693"/>
            <a:ext cx="4288529" cy="60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8E87D8-5126-D146-ACA2-B6832308B182}"/>
              </a:ext>
            </a:extLst>
          </p:cNvPr>
          <p:cNvSpPr txBox="1"/>
          <p:nvPr/>
        </p:nvSpPr>
        <p:spPr>
          <a:xfrm>
            <a:off x="179512" y="844693"/>
            <a:ext cx="4360537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от 15.03.2018  № ТС-728/07</a:t>
            </a:r>
          </a:p>
          <a:p>
            <a:pPr algn="ctr"/>
            <a:r>
              <a:rPr lang="ru-RU" sz="2000" b="1" dirty="0"/>
              <a:t>«Об организации работы по СИПР»</a:t>
            </a:r>
          </a:p>
          <a:p>
            <a:endParaRPr lang="ru-RU" sz="2000" dirty="0"/>
          </a:p>
          <a:p>
            <a:r>
              <a:rPr lang="ru-RU" sz="2400" dirty="0"/>
              <a:t>«… указанный объём относится к АООП в целом, но не к СИПР»</a:t>
            </a:r>
          </a:p>
          <a:p>
            <a:endParaRPr lang="ru-RU" sz="2400" dirty="0"/>
          </a:p>
          <a:p>
            <a:r>
              <a:rPr lang="ru-RU" sz="2400" dirty="0"/>
              <a:t>«… ИУП отражает доступные для обучающегося учебные предметы, коррекционные занятия, внеурочную деятельность и устанавливает объём недельной нагрузки на обучающегося» </a:t>
            </a:r>
          </a:p>
        </p:txBody>
      </p:sp>
    </p:spTree>
    <p:extLst>
      <p:ext uri="{BB962C8B-B14F-4D97-AF65-F5344CB8AC3E}">
        <p14:creationId xmlns:p14="http://schemas.microsoft.com/office/powerpoint/2010/main" val="19494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19763</TotalTime>
  <Words>735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ＭＳ Ｐゴシック</vt:lpstr>
      <vt:lpstr>Arial</vt:lpstr>
      <vt:lpstr>Book Antiqua</vt:lpstr>
      <vt:lpstr>Calibri</vt:lpstr>
      <vt:lpstr>Helvetica Neue</vt:lpstr>
      <vt:lpstr>Lucida Sans</vt:lpstr>
      <vt:lpstr>Mangal</vt:lpstr>
      <vt:lpstr>Times New Roman</vt:lpstr>
      <vt:lpstr>Wingdings</vt:lpstr>
      <vt:lpstr>Wingdings 2</vt:lpstr>
      <vt:lpstr>Wingdings 3</vt:lpstr>
      <vt:lpstr>Апекс</vt:lpstr>
      <vt:lpstr>Документ</vt:lpstr>
      <vt:lpstr>Презентация PowerPoint</vt:lpstr>
      <vt:lpstr>«Центр лечебной педагогики и дифференцированного обучения» </vt:lpstr>
      <vt:lpstr>Система комплексного сопровождения людей с тяжелыми нарушениями развития на разных возрастных  этапах вне стационарных  учреждений</vt:lpstr>
      <vt:lpstr>Презентация PowerPoint</vt:lpstr>
      <vt:lpstr>Варианты АООП образования обучающихся по СИПР</vt:lpstr>
      <vt:lpstr>Нужно ли разрабатывать СИПР  на каждого обучающегося?</vt:lpstr>
      <vt:lpstr>Кто и как разрабатывает СИПР? </vt:lpstr>
      <vt:lpstr>Чем руководствоваться при составлении индивидуального учебного плана?</vt:lpstr>
      <vt:lpstr>Письмо Минобрнауки РФ </vt:lpstr>
      <vt:lpstr>пр. АООП разд. 3.3.1.</vt:lpstr>
      <vt:lpstr>Нужно ли писать рабочие программы и КТП, если есть СИПР?</vt:lpstr>
      <vt:lpstr>Анализ структуры РП </vt:lpstr>
      <vt:lpstr>Риски использование рабочих программ для обучающихся по СИПР</vt:lpstr>
      <vt:lpstr>Проект положения об организации образования обучающихся по СИПР для принятия на региональном уровне.</vt:lpstr>
      <vt:lpstr>Как взаимодействовать ОО и учреждению соц обслуживания (ДДИ)?</vt:lpstr>
      <vt:lpstr>Предложения</vt:lpstr>
      <vt:lpstr>Благодарю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и содержательные аспекты  сопровождаемого (поддерживаемого) проживания</dc:title>
  <dc:creator>HP</dc:creator>
  <cp:lastModifiedBy>ПК</cp:lastModifiedBy>
  <cp:revision>971</cp:revision>
  <dcterms:created xsi:type="dcterms:W3CDTF">2011-10-04T03:30:39Z</dcterms:created>
  <dcterms:modified xsi:type="dcterms:W3CDTF">2019-10-28T16:32:37Z</dcterms:modified>
</cp:coreProperties>
</file>