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92" r:id="rId2"/>
    <p:sldMasterId id="2147485632" r:id="rId3"/>
  </p:sldMasterIdLst>
  <p:notesMasterIdLst>
    <p:notesMasterId r:id="rId16"/>
  </p:notesMasterIdLst>
  <p:handoutMasterIdLst>
    <p:handoutMasterId r:id="rId17"/>
  </p:handoutMasterIdLst>
  <p:sldIdLst>
    <p:sldId id="286" r:id="rId4"/>
    <p:sldId id="281" r:id="rId5"/>
    <p:sldId id="301" r:id="rId6"/>
    <p:sldId id="262" r:id="rId7"/>
    <p:sldId id="264" r:id="rId8"/>
    <p:sldId id="265" r:id="rId9"/>
    <p:sldId id="282" r:id="rId10"/>
    <p:sldId id="269" r:id="rId11"/>
    <p:sldId id="303" r:id="rId12"/>
    <p:sldId id="293" r:id="rId13"/>
    <p:sldId id="273" r:id="rId14"/>
    <p:sldId id="307" r:id="rId15"/>
  </p:sldIdLst>
  <p:sldSz cx="9144000" cy="6858000" type="screen4x3"/>
  <p:notesSz cx="6761163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A47"/>
    <a:srgbClr val="2B69B8"/>
    <a:srgbClr val="4485B1"/>
    <a:srgbClr val="2EB2AF"/>
    <a:srgbClr val="4D8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92"/>
  </p:normalViewPr>
  <p:slideViewPr>
    <p:cSldViewPr snapToObjects="1">
      <p:cViewPr varScale="1">
        <p:scale>
          <a:sx n="51" d="100"/>
          <a:sy n="51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svetlanaalehina\Downloads\&#1058;&#1088;&#1091;&#1076;&#1086;&#1091;&#1089;&#1090;&#1088;&#1086;&#1080;&#774;&#1089;&#1090;&#1074;&#1086;%20&#1089;&#1090;&#1091;&#1076;&#1077;&#1085;&#1090;&#1086;&#1074;%20&#1089;%20&#1080;&#1085;&#1074;&#1072;&#1083;&#1080;&#1076;&#1085;&#1086;&#1089;&#1090;&#1100;&#110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344019915099903E-2"/>
          <c:y val="7.4040821561619993E-2"/>
          <c:w val="0.61552592347620305"/>
          <c:h val="0.781598860192901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с инвалидностью</c:v>
                </c:pt>
              </c:strCache>
            </c:strRef>
          </c:tx>
          <c:dLbls>
            <c:dLbl>
              <c:idx val="2"/>
              <c:layout>
                <c:manualLayout>
                  <c:x val="-4.1016114488570997E-3"/>
                  <c:y val="-4.556358249945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A4-41DD-9474-57479C7DC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ДОУ</c:v>
                </c:pt>
                <c:pt idx="1">
                  <c:v>ООО</c:v>
                </c:pt>
                <c:pt idx="2">
                  <c:v>СПО</c:v>
                </c:pt>
                <c:pt idx="3">
                  <c:v>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1.7</c:v>
                </c:pt>
                <c:pt idx="2">
                  <c:v>0.45</c:v>
                </c:pt>
                <c:pt idx="3">
                  <c:v>0.35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A4-41DD-9474-57479C7DC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с ОВЗ</c:v>
                </c:pt>
              </c:strCache>
            </c:strRef>
          </c:tx>
          <c:dLbls>
            <c:dLbl>
              <c:idx val="2"/>
              <c:layout>
                <c:manualLayout>
                  <c:x val="-4.1016114488570997E-3"/>
                  <c:y val="3.417268687459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1A4-41DD-9474-57479C7DC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ДОУ</c:v>
                </c:pt>
                <c:pt idx="1">
                  <c:v>ООО</c:v>
                </c:pt>
                <c:pt idx="2">
                  <c:v>СПО</c:v>
                </c:pt>
                <c:pt idx="3">
                  <c:v>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3.43</c:v>
                </c:pt>
                <c:pt idx="2">
                  <c:v>0.35</c:v>
                </c:pt>
                <c:pt idx="3">
                  <c:v>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1A4-41DD-9474-57479C7DC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79624"/>
        <c:axId val="210480016"/>
      </c:lineChart>
      <c:catAx>
        <c:axId val="21047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480016"/>
        <c:crosses val="autoZero"/>
        <c:auto val="1"/>
        <c:lblAlgn val="ctr"/>
        <c:lblOffset val="100"/>
        <c:noMultiLvlLbl val="0"/>
      </c:catAx>
      <c:valAx>
        <c:axId val="21048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479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02393198141403"/>
          <c:y val="0.51091844253270702"/>
          <c:w val="0.217909121208755"/>
          <c:h val="0.3825394611568220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189491889873601"/>
          <c:y val="0.211574074074074"/>
          <c:w val="0.83310517148950902"/>
          <c:h val="0.5768363357695219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Российская Федерация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Лист2!$B$1:$H$1</c:f>
              <c:strCache>
                <c:ptCount val="7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</c:strCache>
            </c:strRef>
          </c:cat>
          <c:val>
            <c:numRef>
              <c:f>Лист2!$B$2:$H$2</c:f>
              <c:numCache>
                <c:formatCode>General</c:formatCode>
                <c:ptCount val="7"/>
                <c:pt idx="0">
                  <c:v>560422</c:v>
                </c:pt>
                <c:pt idx="1">
                  <c:v>567825</c:v>
                </c:pt>
                <c:pt idx="2">
                  <c:v>579574</c:v>
                </c:pt>
                <c:pt idx="3">
                  <c:v>604850</c:v>
                </c:pt>
                <c:pt idx="4">
                  <c:v>616905</c:v>
                </c:pt>
                <c:pt idx="5">
                  <c:v>636024</c:v>
                </c:pt>
                <c:pt idx="6">
                  <c:v>655014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BF-42EF-9FEC-5249F14A4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80800"/>
        <c:axId val="210481192"/>
      </c:lineChart>
      <c:catAx>
        <c:axId val="21048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481192"/>
        <c:crosses val="autoZero"/>
        <c:auto val="1"/>
        <c:lblAlgn val="ctr"/>
        <c:lblOffset val="100"/>
        <c:noMultiLvlLbl val="0"/>
      </c:catAx>
      <c:valAx>
        <c:axId val="210481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480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Трудоустройство студентов с инвалидностью, МГППУ (динамика за 3 года, 2016-2018 гг)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выпущено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Лист1!$B$3:$D$3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19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45-4299-97BB-A941FE690624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из них трудоустроено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Лист1!$B$3:$D$3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45-4299-97BB-A941FE690624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из них продолжает обучение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Лист1!$B$3:$D$3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45-4299-97BB-A941FE6906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333576"/>
        <c:axId val="211337888"/>
      </c:barChart>
      <c:catAx>
        <c:axId val="21133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337888"/>
        <c:crosses val="autoZero"/>
        <c:auto val="1"/>
        <c:lblAlgn val="ctr"/>
        <c:lblOffset val="100"/>
        <c:noMultiLvlLbl val="0"/>
      </c:catAx>
      <c:valAx>
        <c:axId val="211337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1333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rgbClr val="1F497D"/>
      </a:solidFill>
    </a:ln>
  </c:spPr>
  <c:txPr>
    <a:bodyPr/>
    <a:lstStyle/>
    <a:p>
      <a:pPr>
        <a:defRPr sz="900">
          <a:latin typeface="Verdana Pro" panose="020B060403050404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студентов с ОВЗ по типам нарушений развития в текущем учебном году, чел. </a:t>
            </a:r>
          </a:p>
        </c:rich>
      </c:tx>
      <c:layout>
        <c:manualLayout>
          <c:xMode val="edge"/>
          <c:yMode val="edge"/>
          <c:x val="0.110920197191462"/>
          <c:y val="2.975034484018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347295686543301"/>
          <c:y val="0.23497885428430801"/>
          <c:w val="0.57652704313456704"/>
          <c:h val="0.6537897624311499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Лист2!$E$27:$E$32</c:f>
              <c:strCache>
                <c:ptCount val="6"/>
                <c:pt idx="0">
                  <c:v>с расстройствами аутистического спектра</c:v>
                </c:pt>
                <c:pt idx="1">
                  <c:v>с нарушениями слуха и речи</c:v>
                </c:pt>
                <c:pt idx="2">
                  <c:v>с другими нарушениями</c:v>
                </c:pt>
                <c:pt idx="3">
                  <c:v>с соматическими нарушениями</c:v>
                </c:pt>
                <c:pt idx="4">
                  <c:v>с нарушениями зрения</c:v>
                </c:pt>
                <c:pt idx="5">
                  <c:v>с нарушениями опорно-двигательного аппарата</c:v>
                </c:pt>
              </c:strCache>
            </c:strRef>
          </c:cat>
          <c:val>
            <c:numRef>
              <c:f>Лист2!$F$27:$F$32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16</c:v>
                </c:pt>
                <c:pt idx="3">
                  <c:v>29</c:v>
                </c:pt>
                <c:pt idx="4">
                  <c:v>31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2-4961-AB1E-F22C560057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338672"/>
        <c:axId val="211339064"/>
      </c:barChart>
      <c:catAx>
        <c:axId val="211338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1339064"/>
        <c:crosses val="autoZero"/>
        <c:auto val="1"/>
        <c:lblAlgn val="ctr"/>
        <c:lblOffset val="100"/>
        <c:noMultiLvlLbl val="0"/>
      </c:catAx>
      <c:valAx>
        <c:axId val="211339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1338672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rgbClr val="1F497D"/>
      </a:solidFill>
    </a:ln>
  </c:spPr>
  <c:txPr>
    <a:bodyPr/>
    <a:lstStyle/>
    <a:p>
      <a:pPr>
        <a:defRPr sz="800">
          <a:latin typeface="Verdana Pro" panose="020B0604030504040204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27D2E-23C8-4948-9AC6-B4C9BE8B2383}" type="doc">
      <dgm:prSet loTypeId="urn:microsoft.com/office/officeart/2005/8/layout/pyramid2" loCatId="list" qsTypeId="urn:microsoft.com/office/officeart/2005/8/quickstyle/3d3" qsCatId="3D" csTypeId="urn:microsoft.com/office/officeart/2005/8/colors/accent1_5" csCatId="accent1" phldr="1"/>
      <dgm:spPr/>
    </dgm:pt>
    <dgm:pt modelId="{B0791CC9-9FA8-4A33-A41E-C7FD2ABBD8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ДПО</a:t>
          </a:r>
        </a:p>
      </dgm:t>
    </dgm:pt>
    <dgm:pt modelId="{3D08EEE3-2E42-4110-B3D9-728F2C0B4495}" type="parTrans" cxnId="{77ABC35D-0822-4A2E-84C0-9DFB9387BCEC}">
      <dgm:prSet/>
      <dgm:spPr/>
      <dgm:t>
        <a:bodyPr/>
        <a:lstStyle/>
        <a:p>
          <a:endParaRPr lang="ru-RU"/>
        </a:p>
      </dgm:t>
    </dgm:pt>
    <dgm:pt modelId="{DC6B4EE5-88A8-427D-B57C-F911CB827A44}" type="sibTrans" cxnId="{77ABC35D-0822-4A2E-84C0-9DFB9387BCEC}">
      <dgm:prSet/>
      <dgm:spPr/>
      <dgm:t>
        <a:bodyPr/>
        <a:lstStyle/>
        <a:p>
          <a:endParaRPr lang="ru-RU"/>
        </a:p>
      </dgm:t>
    </dgm:pt>
    <dgm:pt modelId="{2BFC0777-20B1-4771-9964-131D6904F161}">
      <dgm:prSet phldrT="[Текст]" custT="1"/>
      <dgm:spPr/>
      <dgm:t>
        <a:bodyPr/>
        <a:lstStyle/>
        <a:p>
          <a:r>
            <a:rPr lang="ru-RU" sz="1400" b="1" dirty="0"/>
            <a:t>Высшее профессиональное образование</a:t>
          </a:r>
        </a:p>
      </dgm:t>
    </dgm:pt>
    <dgm:pt modelId="{6D2C78DB-F0FA-4E93-8F60-0DABC3411037}" type="parTrans" cxnId="{84F8DAE6-B180-4310-8C3A-3766CFA31D4B}">
      <dgm:prSet/>
      <dgm:spPr/>
      <dgm:t>
        <a:bodyPr/>
        <a:lstStyle/>
        <a:p>
          <a:endParaRPr lang="ru-RU"/>
        </a:p>
      </dgm:t>
    </dgm:pt>
    <dgm:pt modelId="{DD461C9E-BA59-4D2C-9B80-634170B3CEA1}" type="sibTrans" cxnId="{84F8DAE6-B180-4310-8C3A-3766CFA31D4B}">
      <dgm:prSet/>
      <dgm:spPr/>
      <dgm:t>
        <a:bodyPr/>
        <a:lstStyle/>
        <a:p>
          <a:endParaRPr lang="ru-RU"/>
        </a:p>
      </dgm:t>
    </dgm:pt>
    <dgm:pt modelId="{9AD6D090-3371-43CA-AE86-41FF4CE3D02F}">
      <dgm:prSet phldrT="[Текст]" custT="1"/>
      <dgm:spPr/>
      <dgm:t>
        <a:bodyPr/>
        <a:lstStyle/>
        <a:p>
          <a:r>
            <a:rPr lang="ru-RU" sz="1400" b="1" dirty="0"/>
            <a:t>Среднее профессиональное образование</a:t>
          </a:r>
        </a:p>
      </dgm:t>
    </dgm:pt>
    <dgm:pt modelId="{084E4826-5330-4C78-81D4-2F30948AE6D1}" type="parTrans" cxnId="{D81853A7-0D0C-4CD4-94C4-02CE623D1AD7}">
      <dgm:prSet/>
      <dgm:spPr/>
      <dgm:t>
        <a:bodyPr/>
        <a:lstStyle/>
        <a:p>
          <a:endParaRPr lang="ru-RU"/>
        </a:p>
      </dgm:t>
    </dgm:pt>
    <dgm:pt modelId="{F2857672-8542-4E88-AC8B-08C223474095}" type="sibTrans" cxnId="{D81853A7-0D0C-4CD4-94C4-02CE623D1AD7}">
      <dgm:prSet/>
      <dgm:spPr/>
      <dgm:t>
        <a:bodyPr/>
        <a:lstStyle/>
        <a:p>
          <a:endParaRPr lang="ru-RU"/>
        </a:p>
      </dgm:t>
    </dgm:pt>
    <dgm:pt modelId="{40D7F3EC-60B5-42A8-9EF9-83A4DB62182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 Среднее общее образование</a:t>
          </a:r>
          <a:endParaRPr lang="ru-RU" sz="1400" dirty="0"/>
        </a:p>
      </dgm:t>
    </dgm:pt>
    <dgm:pt modelId="{385D60BE-E2D6-417F-BD29-EB6D7EE52297}" type="parTrans" cxnId="{37DBB7C4-03E7-4F5E-A4F5-330E8C115EA8}">
      <dgm:prSet/>
      <dgm:spPr/>
      <dgm:t>
        <a:bodyPr/>
        <a:lstStyle/>
        <a:p>
          <a:endParaRPr lang="ru-RU"/>
        </a:p>
      </dgm:t>
    </dgm:pt>
    <dgm:pt modelId="{F5D09116-DC72-4C39-8E8B-5010ACFEAE01}" type="sibTrans" cxnId="{37DBB7C4-03E7-4F5E-A4F5-330E8C115EA8}">
      <dgm:prSet/>
      <dgm:spPr/>
      <dgm:t>
        <a:bodyPr/>
        <a:lstStyle/>
        <a:p>
          <a:endParaRPr lang="ru-RU"/>
        </a:p>
      </dgm:t>
    </dgm:pt>
    <dgm:pt modelId="{6CEDD9B5-11D0-4D50-AE29-4C44062EC5A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Трудоустройство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2F9A0ABF-D09A-4D81-B3A9-7FA1BF1D56AD}" type="parTrans" cxnId="{A410EA70-EC7B-4CA7-8308-D9D946B08C49}">
      <dgm:prSet/>
      <dgm:spPr/>
      <dgm:t>
        <a:bodyPr/>
        <a:lstStyle/>
        <a:p>
          <a:endParaRPr lang="ru-RU"/>
        </a:p>
      </dgm:t>
    </dgm:pt>
    <dgm:pt modelId="{F1D46E1E-EB4B-483C-83CD-AA0A0F6D8D53}" type="sibTrans" cxnId="{A410EA70-EC7B-4CA7-8308-D9D946B08C49}">
      <dgm:prSet/>
      <dgm:spPr/>
      <dgm:t>
        <a:bodyPr/>
        <a:lstStyle/>
        <a:p>
          <a:endParaRPr lang="ru-RU"/>
        </a:p>
      </dgm:t>
    </dgm:pt>
    <dgm:pt modelId="{F4B452CE-8298-4258-A1F4-238DCFA1AA1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Дополнительное образование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B5815E12-28FE-4D1A-8D97-5DC7AD265918}" type="parTrans" cxnId="{B0B7541B-4DEE-487C-8700-6CE4E1052AF0}">
      <dgm:prSet/>
      <dgm:spPr/>
      <dgm:t>
        <a:bodyPr/>
        <a:lstStyle/>
        <a:p>
          <a:endParaRPr lang="ru-RU"/>
        </a:p>
      </dgm:t>
    </dgm:pt>
    <dgm:pt modelId="{D76AB065-10AB-41D6-83C7-A3944841494D}" type="sibTrans" cxnId="{B0B7541B-4DEE-487C-8700-6CE4E1052AF0}">
      <dgm:prSet/>
      <dgm:spPr/>
      <dgm:t>
        <a:bodyPr/>
        <a:lstStyle/>
        <a:p>
          <a:endParaRPr lang="ru-RU"/>
        </a:p>
      </dgm:t>
    </dgm:pt>
    <dgm:pt modelId="{D82ED918-2864-3C48-8F45-C851F009479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Дошкольное образование </a:t>
          </a:r>
          <a:endParaRPr lang="ru-RU" sz="1400" dirty="0"/>
        </a:p>
      </dgm:t>
    </dgm:pt>
    <dgm:pt modelId="{0F865587-9B57-E944-8AF7-2F8F05CCC7FC}" type="parTrans" cxnId="{BC2A8043-01E5-0E4D-A921-4C5656B16D32}">
      <dgm:prSet/>
      <dgm:spPr/>
      <dgm:t>
        <a:bodyPr/>
        <a:lstStyle/>
        <a:p>
          <a:endParaRPr lang="ru-RU"/>
        </a:p>
      </dgm:t>
    </dgm:pt>
    <dgm:pt modelId="{8A39EB7D-550C-B04C-BF34-A38A53B21A0C}" type="sibTrans" cxnId="{BC2A8043-01E5-0E4D-A921-4C5656B16D32}">
      <dgm:prSet/>
      <dgm:spPr/>
      <dgm:t>
        <a:bodyPr/>
        <a:lstStyle/>
        <a:p>
          <a:endParaRPr lang="ru-RU"/>
        </a:p>
      </dgm:t>
    </dgm:pt>
    <dgm:pt modelId="{24FB3BDA-016F-C449-9CCC-5A4E00F3F7C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Ранняя помощь </a:t>
          </a:r>
          <a:endParaRPr lang="ru-RU" sz="1400" dirty="0"/>
        </a:p>
      </dgm:t>
    </dgm:pt>
    <dgm:pt modelId="{DFB0E0CC-3A96-DC4E-B20A-C4114198D916}" type="parTrans" cxnId="{2E98556F-C292-8042-914A-FC8434EB21BF}">
      <dgm:prSet/>
      <dgm:spPr/>
      <dgm:t>
        <a:bodyPr/>
        <a:lstStyle/>
        <a:p>
          <a:endParaRPr lang="ru-RU"/>
        </a:p>
      </dgm:t>
    </dgm:pt>
    <dgm:pt modelId="{11C99C1C-0786-D84B-BC7F-F39064A14470}" type="sibTrans" cxnId="{2E98556F-C292-8042-914A-FC8434EB21BF}">
      <dgm:prSet/>
      <dgm:spPr/>
      <dgm:t>
        <a:bodyPr/>
        <a:lstStyle/>
        <a:p>
          <a:endParaRPr lang="ru-RU"/>
        </a:p>
      </dgm:t>
    </dgm:pt>
    <dgm:pt modelId="{01BB2C4D-187C-7E42-9285-535466D6C65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Начальное</a:t>
          </a:r>
          <a:r>
            <a:rPr lang="ru-RU" sz="1400" b="1" baseline="0" dirty="0"/>
            <a:t> о</a:t>
          </a:r>
          <a:r>
            <a:rPr lang="ru-RU" sz="1400" b="1" dirty="0"/>
            <a:t>бщее образование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D916E486-2588-2F40-A3F7-D0AEE1FA095B}" type="parTrans" cxnId="{7462D94D-D834-5A4C-A823-0B47D0D2F250}">
      <dgm:prSet/>
      <dgm:spPr/>
      <dgm:t>
        <a:bodyPr/>
        <a:lstStyle/>
        <a:p>
          <a:endParaRPr lang="ru-RU"/>
        </a:p>
      </dgm:t>
    </dgm:pt>
    <dgm:pt modelId="{073C3C37-6072-4E4D-BA16-31890EF3EA77}" type="sibTrans" cxnId="{7462D94D-D834-5A4C-A823-0B47D0D2F250}">
      <dgm:prSet/>
      <dgm:spPr/>
      <dgm:t>
        <a:bodyPr/>
        <a:lstStyle/>
        <a:p>
          <a:endParaRPr lang="ru-RU"/>
        </a:p>
      </dgm:t>
    </dgm:pt>
    <dgm:pt modelId="{7D256D0B-A41C-DC45-8139-292516EEB53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Основное</a:t>
          </a:r>
          <a:r>
            <a:rPr lang="ru-RU" sz="1400" b="1" baseline="0" dirty="0"/>
            <a:t> </a:t>
          </a:r>
          <a:r>
            <a:rPr lang="ru-RU" sz="1400" b="1" dirty="0"/>
            <a:t> общее образование </a:t>
          </a:r>
        </a:p>
      </dgm:t>
    </dgm:pt>
    <dgm:pt modelId="{D6BC6492-B02E-DE4A-984D-9CE03AE24059}" type="parTrans" cxnId="{BF2D6B73-0928-3D4D-8E0B-D954FFBD0EFC}">
      <dgm:prSet/>
      <dgm:spPr/>
      <dgm:t>
        <a:bodyPr/>
        <a:lstStyle/>
        <a:p>
          <a:endParaRPr lang="ru-RU"/>
        </a:p>
      </dgm:t>
    </dgm:pt>
    <dgm:pt modelId="{DBCD977B-7B44-3C4D-A39D-D8694F099CEC}" type="sibTrans" cxnId="{BF2D6B73-0928-3D4D-8E0B-D954FFBD0EFC}">
      <dgm:prSet/>
      <dgm:spPr/>
      <dgm:t>
        <a:bodyPr/>
        <a:lstStyle/>
        <a:p>
          <a:endParaRPr lang="ru-RU"/>
        </a:p>
      </dgm:t>
    </dgm:pt>
    <dgm:pt modelId="{93B8AA27-118D-4A7E-880F-268EE63D745C}" type="pres">
      <dgm:prSet presAssocID="{1E727D2E-23C8-4948-9AC6-B4C9BE8B2383}" presName="compositeShape" presStyleCnt="0">
        <dgm:presLayoutVars>
          <dgm:dir/>
          <dgm:resizeHandles/>
        </dgm:presLayoutVars>
      </dgm:prSet>
      <dgm:spPr/>
    </dgm:pt>
    <dgm:pt modelId="{E05C2D73-6BAA-49EA-B8FC-CA45DDC2C92F}" type="pres">
      <dgm:prSet presAssocID="{1E727D2E-23C8-4948-9AC6-B4C9BE8B2383}" presName="pyramid" presStyleLbl="node1" presStyleIdx="0" presStyleCnt="1" custLinFactNeighborX="7430" custLinFactNeighborY="-1732"/>
      <dgm:spPr>
        <a:prstGeom prst="upArrow">
          <a:avLst/>
        </a:prstGeom>
      </dgm:spPr>
    </dgm:pt>
    <dgm:pt modelId="{AFFA8C15-5E51-4911-904C-5218A29EED5F}" type="pres">
      <dgm:prSet presAssocID="{1E727D2E-23C8-4948-9AC6-B4C9BE8B2383}" presName="theList" presStyleCnt="0"/>
      <dgm:spPr/>
    </dgm:pt>
    <dgm:pt modelId="{C15CC4EE-FF13-4A41-BA9A-E532C39F4123}" type="pres">
      <dgm:prSet presAssocID="{B0791CC9-9FA8-4A33-A41E-C7FD2ABBD821}" presName="aNode" presStyleLbl="fgAcc1" presStyleIdx="0" presStyleCnt="10" custScaleX="99376" custScaleY="84431" custLinFactNeighborX="76" custLinFactNeighborY="1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5620B-D5B7-49C1-A7BB-8759EAC1A1EA}" type="pres">
      <dgm:prSet presAssocID="{B0791CC9-9FA8-4A33-A41E-C7FD2ABBD821}" presName="aSpace" presStyleCnt="0"/>
      <dgm:spPr/>
    </dgm:pt>
    <dgm:pt modelId="{2E7219DB-2508-4DE2-B1F1-3A5B4F82C0E7}" type="pres">
      <dgm:prSet presAssocID="{6CEDD9B5-11D0-4D50-AE29-4C44062EC5A6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CE1FE-D73B-4E0A-B990-DC04F513F2F2}" type="pres">
      <dgm:prSet presAssocID="{6CEDD9B5-11D0-4D50-AE29-4C44062EC5A6}" presName="aSpace" presStyleCnt="0"/>
      <dgm:spPr/>
    </dgm:pt>
    <dgm:pt modelId="{7572A188-1C10-4FC4-88D4-2B95576DE1DF}" type="pres">
      <dgm:prSet presAssocID="{2BFC0777-20B1-4771-9964-131D6904F161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2F0-858D-4A8C-AD87-A13CD256C941}" type="pres">
      <dgm:prSet presAssocID="{2BFC0777-20B1-4771-9964-131D6904F161}" presName="aSpace" presStyleCnt="0"/>
      <dgm:spPr/>
    </dgm:pt>
    <dgm:pt modelId="{AEE35B3A-C73B-4FB7-A07D-4BE0535794E8}" type="pres">
      <dgm:prSet presAssocID="{9AD6D090-3371-43CA-AE86-41FF4CE3D02F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F0EE-51BB-41D8-A9CC-84238325123A}" type="pres">
      <dgm:prSet presAssocID="{9AD6D090-3371-43CA-AE86-41FF4CE3D02F}" presName="aSpace" presStyleCnt="0"/>
      <dgm:spPr/>
    </dgm:pt>
    <dgm:pt modelId="{2BACE39C-9F35-4A44-BAE3-D340F5F99C6A}" type="pres">
      <dgm:prSet presAssocID="{F4B452CE-8298-4258-A1F4-238DCFA1AA10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1D911-7F66-4A91-8DE3-2A6AED5A8179}" type="pres">
      <dgm:prSet presAssocID="{F4B452CE-8298-4258-A1F4-238DCFA1AA10}" presName="aSpace" presStyleCnt="0"/>
      <dgm:spPr/>
    </dgm:pt>
    <dgm:pt modelId="{CAF97EB3-E899-4470-9776-666DC00E501F}" type="pres">
      <dgm:prSet presAssocID="{40D7F3EC-60B5-42A8-9EF9-83A4DB621825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ED6D0-5E84-4212-8052-2EB3B7AA8A71}" type="pres">
      <dgm:prSet presAssocID="{40D7F3EC-60B5-42A8-9EF9-83A4DB621825}" presName="aSpace" presStyleCnt="0"/>
      <dgm:spPr/>
    </dgm:pt>
    <dgm:pt modelId="{AB338E88-C9EA-944A-8C8D-671ED0654A0C}" type="pres">
      <dgm:prSet presAssocID="{7D256D0B-A41C-DC45-8139-292516EEB53B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C0EAB-E5AB-6F47-A02C-DEB2A9EBECB5}" type="pres">
      <dgm:prSet presAssocID="{7D256D0B-A41C-DC45-8139-292516EEB53B}" presName="aSpace" presStyleCnt="0"/>
      <dgm:spPr/>
    </dgm:pt>
    <dgm:pt modelId="{3ACAA7BC-7B9C-5144-95B2-43283372D19B}" type="pres">
      <dgm:prSet presAssocID="{01BB2C4D-187C-7E42-9285-535466D6C654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0A453-5AAF-1B43-A09A-43187B88EF7C}" type="pres">
      <dgm:prSet presAssocID="{01BB2C4D-187C-7E42-9285-535466D6C654}" presName="aSpace" presStyleCnt="0"/>
      <dgm:spPr/>
    </dgm:pt>
    <dgm:pt modelId="{E461F443-8BAD-3649-9E02-65F7023B0538}" type="pres">
      <dgm:prSet presAssocID="{D82ED918-2864-3C48-8F45-C851F0094790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A715-B79E-E44E-A780-A6257163E83E}" type="pres">
      <dgm:prSet presAssocID="{D82ED918-2864-3C48-8F45-C851F0094790}" presName="aSpace" presStyleCnt="0"/>
      <dgm:spPr/>
    </dgm:pt>
    <dgm:pt modelId="{2FCB90DD-82BD-A246-A680-EAA898DE01B9}" type="pres">
      <dgm:prSet presAssocID="{24FB3BDA-016F-C449-9CCC-5A4E00F3F7C2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9A0E3-8D4A-AE4F-97CD-10F0B0717DCD}" type="pres">
      <dgm:prSet presAssocID="{24FB3BDA-016F-C449-9CCC-5A4E00F3F7C2}" presName="aSpace" presStyleCnt="0"/>
      <dgm:spPr/>
    </dgm:pt>
  </dgm:ptLst>
  <dgm:cxnLst>
    <dgm:cxn modelId="{C1BD0599-E950-43C2-BD62-77995818649C}" type="presOf" srcId="{D82ED918-2864-3C48-8F45-C851F0094790}" destId="{E461F443-8BAD-3649-9E02-65F7023B0538}" srcOrd="0" destOrd="0" presId="urn:microsoft.com/office/officeart/2005/8/layout/pyramid2"/>
    <dgm:cxn modelId="{B0B7541B-4DEE-487C-8700-6CE4E1052AF0}" srcId="{1E727D2E-23C8-4948-9AC6-B4C9BE8B2383}" destId="{F4B452CE-8298-4258-A1F4-238DCFA1AA10}" srcOrd="4" destOrd="0" parTransId="{B5815E12-28FE-4D1A-8D97-5DC7AD265918}" sibTransId="{D76AB065-10AB-41D6-83C7-A3944841494D}"/>
    <dgm:cxn modelId="{C95FA891-CF3B-464A-A0BE-1CA4997EEE7B}" type="presOf" srcId="{40D7F3EC-60B5-42A8-9EF9-83A4DB621825}" destId="{CAF97EB3-E899-4470-9776-666DC00E501F}" srcOrd="0" destOrd="0" presId="urn:microsoft.com/office/officeart/2005/8/layout/pyramid2"/>
    <dgm:cxn modelId="{E6D8BAE8-70AE-4D89-9106-01C4491354A0}" type="presOf" srcId="{9AD6D090-3371-43CA-AE86-41FF4CE3D02F}" destId="{AEE35B3A-C73B-4FB7-A07D-4BE0535794E8}" srcOrd="0" destOrd="0" presId="urn:microsoft.com/office/officeart/2005/8/layout/pyramid2"/>
    <dgm:cxn modelId="{D81853A7-0D0C-4CD4-94C4-02CE623D1AD7}" srcId="{1E727D2E-23C8-4948-9AC6-B4C9BE8B2383}" destId="{9AD6D090-3371-43CA-AE86-41FF4CE3D02F}" srcOrd="3" destOrd="0" parTransId="{084E4826-5330-4C78-81D4-2F30948AE6D1}" sibTransId="{F2857672-8542-4E88-AC8B-08C223474095}"/>
    <dgm:cxn modelId="{8C5A6369-76C5-4C85-8662-BF3AA5EC2651}" type="presOf" srcId="{B0791CC9-9FA8-4A33-A41E-C7FD2ABBD821}" destId="{C15CC4EE-FF13-4A41-BA9A-E532C39F4123}" srcOrd="0" destOrd="0" presId="urn:microsoft.com/office/officeart/2005/8/layout/pyramid2"/>
    <dgm:cxn modelId="{7F22E93F-1406-4560-9B92-79051E82D2DE}" type="presOf" srcId="{F4B452CE-8298-4258-A1F4-238DCFA1AA10}" destId="{2BACE39C-9F35-4A44-BAE3-D340F5F99C6A}" srcOrd="0" destOrd="0" presId="urn:microsoft.com/office/officeart/2005/8/layout/pyramid2"/>
    <dgm:cxn modelId="{37DBB7C4-03E7-4F5E-A4F5-330E8C115EA8}" srcId="{1E727D2E-23C8-4948-9AC6-B4C9BE8B2383}" destId="{40D7F3EC-60B5-42A8-9EF9-83A4DB621825}" srcOrd="5" destOrd="0" parTransId="{385D60BE-E2D6-417F-BD29-EB6D7EE52297}" sibTransId="{F5D09116-DC72-4C39-8E8B-5010ACFEAE01}"/>
    <dgm:cxn modelId="{552E9E2F-56E7-45CC-8681-C789EE3D5DEF}" type="presOf" srcId="{2BFC0777-20B1-4771-9964-131D6904F161}" destId="{7572A188-1C10-4FC4-88D4-2B95576DE1DF}" srcOrd="0" destOrd="0" presId="urn:microsoft.com/office/officeart/2005/8/layout/pyramid2"/>
    <dgm:cxn modelId="{2E98556F-C292-8042-914A-FC8434EB21BF}" srcId="{1E727D2E-23C8-4948-9AC6-B4C9BE8B2383}" destId="{24FB3BDA-016F-C449-9CCC-5A4E00F3F7C2}" srcOrd="9" destOrd="0" parTransId="{DFB0E0CC-3A96-DC4E-B20A-C4114198D916}" sibTransId="{11C99C1C-0786-D84B-BC7F-F39064A14470}"/>
    <dgm:cxn modelId="{7462D94D-D834-5A4C-A823-0B47D0D2F250}" srcId="{1E727D2E-23C8-4948-9AC6-B4C9BE8B2383}" destId="{01BB2C4D-187C-7E42-9285-535466D6C654}" srcOrd="7" destOrd="0" parTransId="{D916E486-2588-2F40-A3F7-D0AEE1FA095B}" sibTransId="{073C3C37-6072-4E4D-BA16-31890EF3EA77}"/>
    <dgm:cxn modelId="{769D8C5C-23F1-4F5B-BD41-1F37C0AE0186}" type="presOf" srcId="{7D256D0B-A41C-DC45-8139-292516EEB53B}" destId="{AB338E88-C9EA-944A-8C8D-671ED0654A0C}" srcOrd="0" destOrd="0" presId="urn:microsoft.com/office/officeart/2005/8/layout/pyramid2"/>
    <dgm:cxn modelId="{BF2D6B73-0928-3D4D-8E0B-D954FFBD0EFC}" srcId="{1E727D2E-23C8-4948-9AC6-B4C9BE8B2383}" destId="{7D256D0B-A41C-DC45-8139-292516EEB53B}" srcOrd="6" destOrd="0" parTransId="{D6BC6492-B02E-DE4A-984D-9CE03AE24059}" sibTransId="{DBCD977B-7B44-3C4D-A39D-D8694F099CEC}"/>
    <dgm:cxn modelId="{18B697D7-8F44-4656-A8FC-E811B866C8F7}" type="presOf" srcId="{1E727D2E-23C8-4948-9AC6-B4C9BE8B2383}" destId="{93B8AA27-118D-4A7E-880F-268EE63D745C}" srcOrd="0" destOrd="0" presId="urn:microsoft.com/office/officeart/2005/8/layout/pyramid2"/>
    <dgm:cxn modelId="{BC2A8043-01E5-0E4D-A921-4C5656B16D32}" srcId="{1E727D2E-23C8-4948-9AC6-B4C9BE8B2383}" destId="{D82ED918-2864-3C48-8F45-C851F0094790}" srcOrd="8" destOrd="0" parTransId="{0F865587-9B57-E944-8AF7-2F8F05CCC7FC}" sibTransId="{8A39EB7D-550C-B04C-BF34-A38A53B21A0C}"/>
    <dgm:cxn modelId="{A410EA70-EC7B-4CA7-8308-D9D946B08C49}" srcId="{1E727D2E-23C8-4948-9AC6-B4C9BE8B2383}" destId="{6CEDD9B5-11D0-4D50-AE29-4C44062EC5A6}" srcOrd="1" destOrd="0" parTransId="{2F9A0ABF-D09A-4D81-B3A9-7FA1BF1D56AD}" sibTransId="{F1D46E1E-EB4B-483C-83CD-AA0A0F6D8D53}"/>
    <dgm:cxn modelId="{84F8DAE6-B180-4310-8C3A-3766CFA31D4B}" srcId="{1E727D2E-23C8-4948-9AC6-B4C9BE8B2383}" destId="{2BFC0777-20B1-4771-9964-131D6904F161}" srcOrd="2" destOrd="0" parTransId="{6D2C78DB-F0FA-4E93-8F60-0DABC3411037}" sibTransId="{DD461C9E-BA59-4D2C-9B80-634170B3CEA1}"/>
    <dgm:cxn modelId="{55B8EBE6-980D-4752-9E1C-1BF452E11E8D}" type="presOf" srcId="{6CEDD9B5-11D0-4D50-AE29-4C44062EC5A6}" destId="{2E7219DB-2508-4DE2-B1F1-3A5B4F82C0E7}" srcOrd="0" destOrd="0" presId="urn:microsoft.com/office/officeart/2005/8/layout/pyramid2"/>
    <dgm:cxn modelId="{FB406083-BF33-41A6-B7D2-44B690FBBB6E}" type="presOf" srcId="{24FB3BDA-016F-C449-9CCC-5A4E00F3F7C2}" destId="{2FCB90DD-82BD-A246-A680-EAA898DE01B9}" srcOrd="0" destOrd="0" presId="urn:microsoft.com/office/officeart/2005/8/layout/pyramid2"/>
    <dgm:cxn modelId="{77ABC35D-0822-4A2E-84C0-9DFB9387BCEC}" srcId="{1E727D2E-23C8-4948-9AC6-B4C9BE8B2383}" destId="{B0791CC9-9FA8-4A33-A41E-C7FD2ABBD821}" srcOrd="0" destOrd="0" parTransId="{3D08EEE3-2E42-4110-B3D9-728F2C0B4495}" sibTransId="{DC6B4EE5-88A8-427D-B57C-F911CB827A44}"/>
    <dgm:cxn modelId="{C86558A3-BEB2-4882-ACC6-9A66F6D1C10B}" type="presOf" srcId="{01BB2C4D-187C-7E42-9285-535466D6C654}" destId="{3ACAA7BC-7B9C-5144-95B2-43283372D19B}" srcOrd="0" destOrd="0" presId="urn:microsoft.com/office/officeart/2005/8/layout/pyramid2"/>
    <dgm:cxn modelId="{76E4EA20-0935-479E-979B-6CBE7485223D}" type="presParOf" srcId="{93B8AA27-118D-4A7E-880F-268EE63D745C}" destId="{E05C2D73-6BAA-49EA-B8FC-CA45DDC2C92F}" srcOrd="0" destOrd="0" presId="urn:microsoft.com/office/officeart/2005/8/layout/pyramid2"/>
    <dgm:cxn modelId="{BA8395AB-925A-4E47-B079-F41782455212}" type="presParOf" srcId="{93B8AA27-118D-4A7E-880F-268EE63D745C}" destId="{AFFA8C15-5E51-4911-904C-5218A29EED5F}" srcOrd="1" destOrd="0" presId="urn:microsoft.com/office/officeart/2005/8/layout/pyramid2"/>
    <dgm:cxn modelId="{5D043908-08FF-43EE-A21A-FA47FF83C5A6}" type="presParOf" srcId="{AFFA8C15-5E51-4911-904C-5218A29EED5F}" destId="{C15CC4EE-FF13-4A41-BA9A-E532C39F4123}" srcOrd="0" destOrd="0" presId="urn:microsoft.com/office/officeart/2005/8/layout/pyramid2"/>
    <dgm:cxn modelId="{1B3D045D-5672-4D84-9400-CC02C85BB30C}" type="presParOf" srcId="{AFFA8C15-5E51-4911-904C-5218A29EED5F}" destId="{7985620B-D5B7-49C1-A7BB-8759EAC1A1EA}" srcOrd="1" destOrd="0" presId="urn:microsoft.com/office/officeart/2005/8/layout/pyramid2"/>
    <dgm:cxn modelId="{E047A319-EDF7-40F7-AA5E-0FF2B2C10F0A}" type="presParOf" srcId="{AFFA8C15-5E51-4911-904C-5218A29EED5F}" destId="{2E7219DB-2508-4DE2-B1F1-3A5B4F82C0E7}" srcOrd="2" destOrd="0" presId="urn:microsoft.com/office/officeart/2005/8/layout/pyramid2"/>
    <dgm:cxn modelId="{B4C81CAC-4AD4-41C6-8343-3CCC5EFE82D2}" type="presParOf" srcId="{AFFA8C15-5E51-4911-904C-5218A29EED5F}" destId="{85BCE1FE-D73B-4E0A-B990-DC04F513F2F2}" srcOrd="3" destOrd="0" presId="urn:microsoft.com/office/officeart/2005/8/layout/pyramid2"/>
    <dgm:cxn modelId="{6E7C934D-F326-4E8F-8373-5F69CAFDA1E0}" type="presParOf" srcId="{AFFA8C15-5E51-4911-904C-5218A29EED5F}" destId="{7572A188-1C10-4FC4-88D4-2B95576DE1DF}" srcOrd="4" destOrd="0" presId="urn:microsoft.com/office/officeart/2005/8/layout/pyramid2"/>
    <dgm:cxn modelId="{40328500-E200-4992-B22A-EDD274FCB2A3}" type="presParOf" srcId="{AFFA8C15-5E51-4911-904C-5218A29EED5F}" destId="{6F6D62F0-858D-4A8C-AD87-A13CD256C941}" srcOrd="5" destOrd="0" presId="urn:microsoft.com/office/officeart/2005/8/layout/pyramid2"/>
    <dgm:cxn modelId="{EF97E30E-2B30-4E2C-8CB6-4C556886E44D}" type="presParOf" srcId="{AFFA8C15-5E51-4911-904C-5218A29EED5F}" destId="{AEE35B3A-C73B-4FB7-A07D-4BE0535794E8}" srcOrd="6" destOrd="0" presId="urn:microsoft.com/office/officeart/2005/8/layout/pyramid2"/>
    <dgm:cxn modelId="{27EC9C2F-EA30-45A2-B075-6C0B69855ED8}" type="presParOf" srcId="{AFFA8C15-5E51-4911-904C-5218A29EED5F}" destId="{7468F0EE-51BB-41D8-A9CC-84238325123A}" srcOrd="7" destOrd="0" presId="urn:microsoft.com/office/officeart/2005/8/layout/pyramid2"/>
    <dgm:cxn modelId="{1EBA2666-E1F0-4CBB-A843-87EC5C75C11F}" type="presParOf" srcId="{AFFA8C15-5E51-4911-904C-5218A29EED5F}" destId="{2BACE39C-9F35-4A44-BAE3-D340F5F99C6A}" srcOrd="8" destOrd="0" presId="urn:microsoft.com/office/officeart/2005/8/layout/pyramid2"/>
    <dgm:cxn modelId="{076B7E7C-1E19-4CBA-819E-BCB1551D7E13}" type="presParOf" srcId="{AFFA8C15-5E51-4911-904C-5218A29EED5F}" destId="{0381D911-7F66-4A91-8DE3-2A6AED5A8179}" srcOrd="9" destOrd="0" presId="urn:microsoft.com/office/officeart/2005/8/layout/pyramid2"/>
    <dgm:cxn modelId="{42CC67CB-673A-46BB-9B05-952A46DC2E29}" type="presParOf" srcId="{AFFA8C15-5E51-4911-904C-5218A29EED5F}" destId="{CAF97EB3-E899-4470-9776-666DC00E501F}" srcOrd="10" destOrd="0" presId="urn:microsoft.com/office/officeart/2005/8/layout/pyramid2"/>
    <dgm:cxn modelId="{16C3535D-6059-4D81-B904-7B6D13AE9B94}" type="presParOf" srcId="{AFFA8C15-5E51-4911-904C-5218A29EED5F}" destId="{E7CED6D0-5E84-4212-8052-2EB3B7AA8A71}" srcOrd="11" destOrd="0" presId="urn:microsoft.com/office/officeart/2005/8/layout/pyramid2"/>
    <dgm:cxn modelId="{CA55638A-E47C-48D0-BACB-EAA7B661EF5D}" type="presParOf" srcId="{AFFA8C15-5E51-4911-904C-5218A29EED5F}" destId="{AB338E88-C9EA-944A-8C8D-671ED0654A0C}" srcOrd="12" destOrd="0" presId="urn:microsoft.com/office/officeart/2005/8/layout/pyramid2"/>
    <dgm:cxn modelId="{A98B0A89-AC9C-40B3-A941-A4920AEF459A}" type="presParOf" srcId="{AFFA8C15-5E51-4911-904C-5218A29EED5F}" destId="{0C2C0EAB-E5AB-6F47-A02C-DEB2A9EBECB5}" srcOrd="13" destOrd="0" presId="urn:microsoft.com/office/officeart/2005/8/layout/pyramid2"/>
    <dgm:cxn modelId="{BB49BF12-42B1-42F6-8475-A35417507245}" type="presParOf" srcId="{AFFA8C15-5E51-4911-904C-5218A29EED5F}" destId="{3ACAA7BC-7B9C-5144-95B2-43283372D19B}" srcOrd="14" destOrd="0" presId="urn:microsoft.com/office/officeart/2005/8/layout/pyramid2"/>
    <dgm:cxn modelId="{94C7DE4B-F540-401C-93F2-7D0CABC3F4AD}" type="presParOf" srcId="{AFFA8C15-5E51-4911-904C-5218A29EED5F}" destId="{83C0A453-5AAF-1B43-A09A-43187B88EF7C}" srcOrd="15" destOrd="0" presId="urn:microsoft.com/office/officeart/2005/8/layout/pyramid2"/>
    <dgm:cxn modelId="{A6F5EBE3-E08A-4AE6-A4F4-B2C59531FE25}" type="presParOf" srcId="{AFFA8C15-5E51-4911-904C-5218A29EED5F}" destId="{E461F443-8BAD-3649-9E02-65F7023B0538}" srcOrd="16" destOrd="0" presId="urn:microsoft.com/office/officeart/2005/8/layout/pyramid2"/>
    <dgm:cxn modelId="{402975E8-21DB-487F-8B3A-26F0063DB551}" type="presParOf" srcId="{AFFA8C15-5E51-4911-904C-5218A29EED5F}" destId="{C062A715-B79E-E44E-A780-A6257163E83E}" srcOrd="17" destOrd="0" presId="urn:microsoft.com/office/officeart/2005/8/layout/pyramid2"/>
    <dgm:cxn modelId="{695BE1AC-9C93-49EF-B598-F8AA24C195BF}" type="presParOf" srcId="{AFFA8C15-5E51-4911-904C-5218A29EED5F}" destId="{2FCB90DD-82BD-A246-A680-EAA898DE01B9}" srcOrd="18" destOrd="0" presId="urn:microsoft.com/office/officeart/2005/8/layout/pyramid2"/>
    <dgm:cxn modelId="{5AE36B1A-C3EC-4A5D-8C08-2A4C49FBF73C}" type="presParOf" srcId="{AFFA8C15-5E51-4911-904C-5218A29EED5F}" destId="{C969A0E3-8D4A-AE4F-97CD-10F0B0717DCD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1E6FA-03BA-4093-A227-CC10173400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E1BA84-E08B-4A73-AFBF-4CE6CEE4160D}">
      <dgm:prSet phldrT="[Текст]"/>
      <dgm:spPr/>
      <dgm:t>
        <a:bodyPr/>
        <a:lstStyle/>
        <a:p>
          <a:r>
            <a:rPr lang="ru-RU" dirty="0">
              <a:latin typeface="Verdana Pro" panose="020B0604030504040204" pitchFamily="34" charset="0"/>
            </a:rPr>
            <a:t>Профориентация</a:t>
          </a:r>
        </a:p>
      </dgm:t>
    </dgm:pt>
    <dgm:pt modelId="{90B26815-2F9E-4C69-B3AA-AC8D5032CC72}" type="parTrans" cxnId="{8CB5722B-23E6-458F-837A-620C1C01B8A2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870AF16E-0236-4933-8E22-A3A8AF79086D}" type="sibTrans" cxnId="{8CB5722B-23E6-458F-837A-620C1C01B8A2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2105E6E3-62CB-410C-BFC4-E3D16B6D2049}">
      <dgm:prSet phldrT="[Текст]"/>
      <dgm:spPr/>
      <dgm:t>
        <a:bodyPr/>
        <a:lstStyle/>
        <a:p>
          <a:r>
            <a:rPr lang="ru-RU" dirty="0">
              <a:latin typeface="Verdana Pro" panose="020B0604030504040204" pitchFamily="34" charset="0"/>
            </a:rPr>
            <a:t>Профессиональное образование</a:t>
          </a:r>
        </a:p>
      </dgm:t>
    </dgm:pt>
    <dgm:pt modelId="{8872F0E6-E522-4E7F-9C9F-784694FA0521}" type="parTrans" cxnId="{042CDD7E-D1F3-45C9-BC56-88BBA85636A8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A3DB58D4-FCB5-42CA-B679-EAE5FA3D1645}" type="sibTrans" cxnId="{042CDD7E-D1F3-45C9-BC56-88BBA85636A8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42694711-2ADE-4459-A900-E4527C36FFD0}">
      <dgm:prSet phldrT="[Текст]"/>
      <dgm:spPr/>
      <dgm:t>
        <a:bodyPr/>
        <a:lstStyle/>
        <a:p>
          <a:r>
            <a:rPr lang="ru-RU" dirty="0">
              <a:latin typeface="Verdana Pro" panose="020B0604030504040204" pitchFamily="34" charset="0"/>
            </a:rPr>
            <a:t>Трудоустройство</a:t>
          </a:r>
        </a:p>
      </dgm:t>
    </dgm:pt>
    <dgm:pt modelId="{1B860B89-5A09-4AFD-8066-8A8D871770C3}" type="parTrans" cxnId="{77538153-942D-4C44-9957-E992B9E920FF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A518DEC9-B78C-4514-B6CF-BE90593F92A5}" type="sibTrans" cxnId="{77538153-942D-4C44-9957-E992B9E920FF}">
      <dgm:prSet/>
      <dgm:spPr/>
      <dgm:t>
        <a:bodyPr/>
        <a:lstStyle/>
        <a:p>
          <a:endParaRPr lang="ru-RU">
            <a:latin typeface="Verdana Pro" panose="020B0604030504040204" pitchFamily="34" charset="0"/>
          </a:endParaRPr>
        </a:p>
      </dgm:t>
    </dgm:pt>
    <dgm:pt modelId="{8102D4B3-1B52-43DC-A3C1-629C86DF2645}" type="pres">
      <dgm:prSet presAssocID="{E351E6FA-03BA-4093-A227-CC101734000F}" presName="Name0" presStyleCnt="0">
        <dgm:presLayoutVars>
          <dgm:dir/>
          <dgm:resizeHandles val="exact"/>
        </dgm:presLayoutVars>
      </dgm:prSet>
      <dgm:spPr/>
    </dgm:pt>
    <dgm:pt modelId="{38772CED-9ADC-461F-A7B3-37BF4A9B00FA}" type="pres">
      <dgm:prSet presAssocID="{A2E1BA84-E08B-4A73-AFBF-4CE6CEE4160D}" presName="node" presStyleLbl="node1" presStyleIdx="0" presStyleCnt="3" custScaleX="118152" custLinFactNeighborX="2858" custLinFactNeighborY="-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B014-4578-44C3-8E77-9EF5D17DF184}" type="pres">
      <dgm:prSet presAssocID="{870AF16E-0236-4933-8E22-A3A8AF79086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85083BB-FE17-479E-B0DD-DDBBBFB81D02}" type="pres">
      <dgm:prSet presAssocID="{870AF16E-0236-4933-8E22-A3A8AF79086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2250EC8-A885-4C68-9307-234528352CD4}" type="pres">
      <dgm:prSet presAssocID="{2105E6E3-62CB-410C-BFC4-E3D16B6D2049}" presName="node" presStyleLbl="node1" presStyleIdx="1" presStyleCnt="3" custScaleX="108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82FB-1496-4C7E-9894-C52725073746}" type="pres">
      <dgm:prSet presAssocID="{A3DB58D4-FCB5-42CA-B679-EAE5FA3D16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6695692-FC9E-4312-A63B-D426D82ED898}" type="pres">
      <dgm:prSet presAssocID="{A3DB58D4-FCB5-42CA-B679-EAE5FA3D16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10E9968-940A-4242-A5AB-4052355C4AF5}" type="pres">
      <dgm:prSet presAssocID="{42694711-2ADE-4459-A900-E4527C36FF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CDD7E-D1F3-45C9-BC56-88BBA85636A8}" srcId="{E351E6FA-03BA-4093-A227-CC101734000F}" destId="{2105E6E3-62CB-410C-BFC4-E3D16B6D2049}" srcOrd="1" destOrd="0" parTransId="{8872F0E6-E522-4E7F-9C9F-784694FA0521}" sibTransId="{A3DB58D4-FCB5-42CA-B679-EAE5FA3D1645}"/>
    <dgm:cxn modelId="{164D1B34-3AEB-4744-A27F-06CE949DCE67}" type="presOf" srcId="{2105E6E3-62CB-410C-BFC4-E3D16B6D2049}" destId="{72250EC8-A885-4C68-9307-234528352CD4}" srcOrd="0" destOrd="0" presId="urn:microsoft.com/office/officeart/2005/8/layout/process1"/>
    <dgm:cxn modelId="{42739AFC-D3E4-4E1C-A4D8-7BB2E31BDFF8}" type="presOf" srcId="{A3DB58D4-FCB5-42CA-B679-EAE5FA3D1645}" destId="{225A82FB-1496-4C7E-9894-C52725073746}" srcOrd="0" destOrd="0" presId="urn:microsoft.com/office/officeart/2005/8/layout/process1"/>
    <dgm:cxn modelId="{D721020C-4242-4CE1-85D4-486E205F9525}" type="presOf" srcId="{870AF16E-0236-4933-8E22-A3A8AF79086D}" destId="{F85083BB-FE17-479E-B0DD-DDBBBFB81D02}" srcOrd="1" destOrd="0" presId="urn:microsoft.com/office/officeart/2005/8/layout/process1"/>
    <dgm:cxn modelId="{FFB19E48-E74C-43D2-BB05-3875FB4DEB1B}" type="presOf" srcId="{E351E6FA-03BA-4093-A227-CC101734000F}" destId="{8102D4B3-1B52-43DC-A3C1-629C86DF2645}" srcOrd="0" destOrd="0" presId="urn:microsoft.com/office/officeart/2005/8/layout/process1"/>
    <dgm:cxn modelId="{8CB5722B-23E6-458F-837A-620C1C01B8A2}" srcId="{E351E6FA-03BA-4093-A227-CC101734000F}" destId="{A2E1BA84-E08B-4A73-AFBF-4CE6CEE4160D}" srcOrd="0" destOrd="0" parTransId="{90B26815-2F9E-4C69-B3AA-AC8D5032CC72}" sibTransId="{870AF16E-0236-4933-8E22-A3A8AF79086D}"/>
    <dgm:cxn modelId="{77538153-942D-4C44-9957-E992B9E920FF}" srcId="{E351E6FA-03BA-4093-A227-CC101734000F}" destId="{42694711-2ADE-4459-A900-E4527C36FFD0}" srcOrd="2" destOrd="0" parTransId="{1B860B89-5A09-4AFD-8066-8A8D871770C3}" sibTransId="{A518DEC9-B78C-4514-B6CF-BE90593F92A5}"/>
    <dgm:cxn modelId="{4D528EFC-9FBE-4B71-8664-EEBD2ADCCB0D}" type="presOf" srcId="{42694711-2ADE-4459-A900-E4527C36FFD0}" destId="{210E9968-940A-4242-A5AB-4052355C4AF5}" srcOrd="0" destOrd="0" presId="urn:microsoft.com/office/officeart/2005/8/layout/process1"/>
    <dgm:cxn modelId="{F8FB7C63-0A16-4E64-B9E4-893F240B9310}" type="presOf" srcId="{A2E1BA84-E08B-4A73-AFBF-4CE6CEE4160D}" destId="{38772CED-9ADC-461F-A7B3-37BF4A9B00FA}" srcOrd="0" destOrd="0" presId="urn:microsoft.com/office/officeart/2005/8/layout/process1"/>
    <dgm:cxn modelId="{32DC1CAA-C344-42D3-884B-1D470C478C2B}" type="presOf" srcId="{870AF16E-0236-4933-8E22-A3A8AF79086D}" destId="{982EB014-4578-44C3-8E77-9EF5D17DF184}" srcOrd="0" destOrd="0" presId="urn:microsoft.com/office/officeart/2005/8/layout/process1"/>
    <dgm:cxn modelId="{FC1AA98B-27F0-4472-9F80-62520802497E}" type="presOf" srcId="{A3DB58D4-FCB5-42CA-B679-EAE5FA3D1645}" destId="{86695692-FC9E-4312-A63B-D426D82ED898}" srcOrd="1" destOrd="0" presId="urn:microsoft.com/office/officeart/2005/8/layout/process1"/>
    <dgm:cxn modelId="{97D19F09-BE88-4E87-BED8-3D8FD247CCB2}" type="presParOf" srcId="{8102D4B3-1B52-43DC-A3C1-629C86DF2645}" destId="{38772CED-9ADC-461F-A7B3-37BF4A9B00FA}" srcOrd="0" destOrd="0" presId="urn:microsoft.com/office/officeart/2005/8/layout/process1"/>
    <dgm:cxn modelId="{92A4B7CD-DFA3-4E1D-8BAF-29A0BEDE901A}" type="presParOf" srcId="{8102D4B3-1B52-43DC-A3C1-629C86DF2645}" destId="{982EB014-4578-44C3-8E77-9EF5D17DF184}" srcOrd="1" destOrd="0" presId="urn:microsoft.com/office/officeart/2005/8/layout/process1"/>
    <dgm:cxn modelId="{4BFB1D71-6762-4887-BF8C-5DFECC4FCA8A}" type="presParOf" srcId="{982EB014-4578-44C3-8E77-9EF5D17DF184}" destId="{F85083BB-FE17-479E-B0DD-DDBBBFB81D02}" srcOrd="0" destOrd="0" presId="urn:microsoft.com/office/officeart/2005/8/layout/process1"/>
    <dgm:cxn modelId="{20283A22-F482-422C-B8CF-3D4DA659157E}" type="presParOf" srcId="{8102D4B3-1B52-43DC-A3C1-629C86DF2645}" destId="{72250EC8-A885-4C68-9307-234528352CD4}" srcOrd="2" destOrd="0" presId="urn:microsoft.com/office/officeart/2005/8/layout/process1"/>
    <dgm:cxn modelId="{04AF3234-D218-4BC8-AB7E-FCF766A9D4FB}" type="presParOf" srcId="{8102D4B3-1B52-43DC-A3C1-629C86DF2645}" destId="{225A82FB-1496-4C7E-9894-C52725073746}" srcOrd="3" destOrd="0" presId="urn:microsoft.com/office/officeart/2005/8/layout/process1"/>
    <dgm:cxn modelId="{8E775888-858A-4A5E-B13F-1DF0A63CFF9F}" type="presParOf" srcId="{225A82FB-1496-4C7E-9894-C52725073746}" destId="{86695692-FC9E-4312-A63B-D426D82ED898}" srcOrd="0" destOrd="0" presId="urn:microsoft.com/office/officeart/2005/8/layout/process1"/>
    <dgm:cxn modelId="{B6A28A21-566D-4284-98DD-BCBA59F6FDAA}" type="presParOf" srcId="{8102D4B3-1B52-43DC-A3C1-629C86DF2645}" destId="{210E9968-940A-4242-A5AB-4052355C4A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C2D73-6BAA-49EA-B8FC-CA45DDC2C92F}">
      <dsp:nvSpPr>
        <dsp:cNvPr id="0" name=""/>
        <dsp:cNvSpPr/>
      </dsp:nvSpPr>
      <dsp:spPr>
        <a:xfrm>
          <a:off x="927640" y="0"/>
          <a:ext cx="4968552" cy="4968552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CC4EE-FF13-4A41-BA9A-E532C39F4123}">
      <dsp:nvSpPr>
        <dsp:cNvPr id="0" name=""/>
        <dsp:cNvSpPr/>
      </dsp:nvSpPr>
      <dsp:spPr>
        <a:xfrm>
          <a:off x="3055283" y="504056"/>
          <a:ext cx="3209406" cy="30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ДПО</a:t>
          </a:r>
        </a:p>
      </dsp:txBody>
      <dsp:txXfrm>
        <a:off x="3070042" y="518815"/>
        <a:ext cx="3179888" cy="272816"/>
      </dsp:txXfrm>
    </dsp:sp>
    <dsp:sp modelId="{2E7219DB-2508-4DE2-B1F1-3A5B4F82C0E7}">
      <dsp:nvSpPr>
        <dsp:cNvPr id="0" name=""/>
        <dsp:cNvSpPr/>
      </dsp:nvSpPr>
      <dsp:spPr>
        <a:xfrm>
          <a:off x="3042752" y="845017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Трудоустройство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60232" y="862497"/>
        <a:ext cx="3194598" cy="323125"/>
      </dsp:txXfrm>
    </dsp:sp>
    <dsp:sp modelId="{7572A188-1C10-4FC4-88D4-2B95576DE1DF}">
      <dsp:nvSpPr>
        <dsp:cNvPr id="0" name=""/>
        <dsp:cNvSpPr/>
      </dsp:nvSpPr>
      <dsp:spPr>
        <a:xfrm>
          <a:off x="3042752" y="1247863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Высшее профессиональное образование</a:t>
          </a:r>
        </a:p>
      </dsp:txBody>
      <dsp:txXfrm>
        <a:off x="3060232" y="1265343"/>
        <a:ext cx="3194598" cy="323125"/>
      </dsp:txXfrm>
    </dsp:sp>
    <dsp:sp modelId="{AEE35B3A-C73B-4FB7-A07D-4BE0535794E8}">
      <dsp:nvSpPr>
        <dsp:cNvPr id="0" name=""/>
        <dsp:cNvSpPr/>
      </dsp:nvSpPr>
      <dsp:spPr>
        <a:xfrm>
          <a:off x="3042752" y="1650709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Среднее профессиональное образование</a:t>
          </a:r>
        </a:p>
      </dsp:txBody>
      <dsp:txXfrm>
        <a:off x="3060232" y="1668189"/>
        <a:ext cx="3194598" cy="323125"/>
      </dsp:txXfrm>
    </dsp:sp>
    <dsp:sp modelId="{2BACE39C-9F35-4A44-BAE3-D340F5F99C6A}">
      <dsp:nvSpPr>
        <dsp:cNvPr id="0" name=""/>
        <dsp:cNvSpPr/>
      </dsp:nvSpPr>
      <dsp:spPr>
        <a:xfrm>
          <a:off x="3042752" y="2053555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Дополнительное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60232" y="2071035"/>
        <a:ext cx="3194598" cy="323125"/>
      </dsp:txXfrm>
    </dsp:sp>
    <dsp:sp modelId="{CAF97EB3-E899-4470-9776-666DC00E501F}">
      <dsp:nvSpPr>
        <dsp:cNvPr id="0" name=""/>
        <dsp:cNvSpPr/>
      </dsp:nvSpPr>
      <dsp:spPr>
        <a:xfrm>
          <a:off x="3042752" y="2456400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 Среднее общее образование</a:t>
          </a:r>
          <a:endParaRPr lang="ru-RU" sz="1400" kern="1200" dirty="0"/>
        </a:p>
      </dsp:txBody>
      <dsp:txXfrm>
        <a:off x="3060232" y="2473880"/>
        <a:ext cx="3194598" cy="323125"/>
      </dsp:txXfrm>
    </dsp:sp>
    <dsp:sp modelId="{AB338E88-C9EA-944A-8C8D-671ED0654A0C}">
      <dsp:nvSpPr>
        <dsp:cNvPr id="0" name=""/>
        <dsp:cNvSpPr/>
      </dsp:nvSpPr>
      <dsp:spPr>
        <a:xfrm>
          <a:off x="3042752" y="2859246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Основное</a:t>
          </a:r>
          <a:r>
            <a:rPr lang="ru-RU" sz="1400" b="1" kern="1200" baseline="0" dirty="0"/>
            <a:t> </a:t>
          </a:r>
          <a:r>
            <a:rPr lang="ru-RU" sz="1400" b="1" kern="1200" dirty="0"/>
            <a:t> общее образование </a:t>
          </a:r>
        </a:p>
      </dsp:txBody>
      <dsp:txXfrm>
        <a:off x="3060232" y="2876726"/>
        <a:ext cx="3194598" cy="323125"/>
      </dsp:txXfrm>
    </dsp:sp>
    <dsp:sp modelId="{3ACAA7BC-7B9C-5144-95B2-43283372D19B}">
      <dsp:nvSpPr>
        <dsp:cNvPr id="0" name=""/>
        <dsp:cNvSpPr/>
      </dsp:nvSpPr>
      <dsp:spPr>
        <a:xfrm>
          <a:off x="3042752" y="3262092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Начальное</a:t>
          </a:r>
          <a:r>
            <a:rPr lang="ru-RU" sz="1400" b="1" kern="1200" baseline="0" dirty="0"/>
            <a:t> о</a:t>
          </a:r>
          <a:r>
            <a:rPr lang="ru-RU" sz="1400" b="1" kern="1200" dirty="0"/>
            <a:t>бщее образование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60232" y="3279572"/>
        <a:ext cx="3194598" cy="323125"/>
      </dsp:txXfrm>
    </dsp:sp>
    <dsp:sp modelId="{E461F443-8BAD-3649-9E02-65F7023B0538}">
      <dsp:nvSpPr>
        <dsp:cNvPr id="0" name=""/>
        <dsp:cNvSpPr/>
      </dsp:nvSpPr>
      <dsp:spPr>
        <a:xfrm>
          <a:off x="3042752" y="3664938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Дошкольное образование </a:t>
          </a:r>
          <a:endParaRPr lang="ru-RU" sz="1400" kern="1200" dirty="0"/>
        </a:p>
      </dsp:txBody>
      <dsp:txXfrm>
        <a:off x="3060232" y="3682418"/>
        <a:ext cx="3194598" cy="323125"/>
      </dsp:txXfrm>
    </dsp:sp>
    <dsp:sp modelId="{2FCB90DD-82BD-A246-A680-EAA898DE01B9}">
      <dsp:nvSpPr>
        <dsp:cNvPr id="0" name=""/>
        <dsp:cNvSpPr/>
      </dsp:nvSpPr>
      <dsp:spPr>
        <a:xfrm>
          <a:off x="3042752" y="4067783"/>
          <a:ext cx="3229558" cy="358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Ранняя помощь </a:t>
          </a:r>
          <a:endParaRPr lang="ru-RU" sz="1400" kern="1200" dirty="0"/>
        </a:p>
      </dsp:txBody>
      <dsp:txXfrm>
        <a:off x="3060232" y="4085263"/>
        <a:ext cx="3194598" cy="32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72CED-9ADC-461F-A7B3-37BF4A9B00FA}">
      <dsp:nvSpPr>
        <dsp:cNvPr id="0" name=""/>
        <dsp:cNvSpPr/>
      </dsp:nvSpPr>
      <dsp:spPr>
        <a:xfrm>
          <a:off x="22063" y="0"/>
          <a:ext cx="2156550" cy="7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Verdana Pro" panose="020B0604030504040204" pitchFamily="34" charset="0"/>
            </a:rPr>
            <a:t>Профориентация</a:t>
          </a:r>
        </a:p>
      </dsp:txBody>
      <dsp:txXfrm>
        <a:off x="44198" y="22135"/>
        <a:ext cx="2112280" cy="711485"/>
      </dsp:txXfrm>
    </dsp:sp>
    <dsp:sp modelId="{982EB014-4578-44C3-8E77-9EF5D17DF184}">
      <dsp:nvSpPr>
        <dsp:cNvPr id="0" name=""/>
        <dsp:cNvSpPr/>
      </dsp:nvSpPr>
      <dsp:spPr>
        <a:xfrm>
          <a:off x="2355921" y="151548"/>
          <a:ext cx="375890" cy="45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 Pro" panose="020B0604030504040204" pitchFamily="34" charset="0"/>
          </a:endParaRPr>
        </a:p>
      </dsp:txBody>
      <dsp:txXfrm>
        <a:off x="2355921" y="242080"/>
        <a:ext cx="263123" cy="271594"/>
      </dsp:txXfrm>
    </dsp:sp>
    <dsp:sp modelId="{72250EC8-A885-4C68-9307-234528352CD4}">
      <dsp:nvSpPr>
        <dsp:cNvPr id="0" name=""/>
        <dsp:cNvSpPr/>
      </dsp:nvSpPr>
      <dsp:spPr>
        <a:xfrm>
          <a:off x="2887841" y="0"/>
          <a:ext cx="1972457" cy="7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Verdana Pro" panose="020B0604030504040204" pitchFamily="34" charset="0"/>
            </a:rPr>
            <a:t>Профессиональное образование</a:t>
          </a:r>
        </a:p>
      </dsp:txBody>
      <dsp:txXfrm>
        <a:off x="2909976" y="22135"/>
        <a:ext cx="1928187" cy="711485"/>
      </dsp:txXfrm>
    </dsp:sp>
    <dsp:sp modelId="{225A82FB-1496-4C7E-9894-C52725073746}">
      <dsp:nvSpPr>
        <dsp:cNvPr id="0" name=""/>
        <dsp:cNvSpPr/>
      </dsp:nvSpPr>
      <dsp:spPr>
        <a:xfrm>
          <a:off x="5042823" y="151548"/>
          <a:ext cx="386949" cy="45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 Pro" panose="020B0604030504040204" pitchFamily="34" charset="0"/>
          </a:endParaRPr>
        </a:p>
      </dsp:txBody>
      <dsp:txXfrm>
        <a:off x="5042823" y="242080"/>
        <a:ext cx="270864" cy="271594"/>
      </dsp:txXfrm>
    </dsp:sp>
    <dsp:sp modelId="{210E9968-940A-4242-A5AB-4052355C4AF5}">
      <dsp:nvSpPr>
        <dsp:cNvPr id="0" name=""/>
        <dsp:cNvSpPr/>
      </dsp:nvSpPr>
      <dsp:spPr>
        <a:xfrm>
          <a:off x="5590393" y="0"/>
          <a:ext cx="1825234" cy="7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Verdana Pro" panose="020B0604030504040204" pitchFamily="34" charset="0"/>
            </a:rPr>
            <a:t>Трудоустройство</a:t>
          </a:r>
        </a:p>
      </dsp:txBody>
      <dsp:txXfrm>
        <a:off x="5612528" y="22135"/>
        <a:ext cx="1780964" cy="71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C984D7-568E-4844-BD34-87A58221FF8A}" type="datetimeFigureOut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1CE1F0-423C-4B28-8F65-B18AA9A605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05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E785D-A1B6-4899-ACBB-D1F56019D9E9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BFD949-B3B1-4311-8726-34F8D02A4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39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99"/>
          <p:cNvSpPr>
            <a:spLocks noGrp="1"/>
          </p:cNvSpPr>
          <p:nvPr>
            <p:ph type="body" idx="1"/>
          </p:nvPr>
        </p:nvSpPr>
        <p:spPr bwMode="auto">
          <a:xfrm>
            <a:off x="669925" y="5127625"/>
            <a:ext cx="5360988" cy="485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Shape 10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4050" y="809625"/>
            <a:ext cx="5392738" cy="4046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693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85"/>
          <p:cNvSpPr>
            <a:spLocks noGrp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Обозначить проблемы точками, задачи - Задачи</a:t>
            </a:r>
          </a:p>
        </p:txBody>
      </p:sp>
      <p:sp>
        <p:nvSpPr>
          <p:cNvPr id="36867" name="Shape 86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9625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66D7-0A49-4E19-948A-C14509993382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3EA6-9677-4CE1-80AC-8CBBCB65EF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135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358D-93A5-46AC-910D-A5C2C3C55C09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CCF1-3AA2-4E1C-A8AC-846746C6A9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9692-8BFC-40AC-9C46-F4ACE223ABAC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D6A6-7561-4E0F-90B5-309A1B66D8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579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B9A4-9E70-4AE8-9527-74E7F99E66EC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CA1C-7A24-4100-931B-C2167273E6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729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1BE7-49FC-43FD-A99A-9E1A4280228A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715B-95BD-4C15-B51A-B33F6485CC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32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9AC6-4B4B-4A49-AEAC-C4D472050614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785B-E587-4525-8BF7-DBF3C8CAE2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690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3BBD-EC77-4F40-ADE3-7AC13896480A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0845-C115-4665-B346-42366D5F81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480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AF01-E9DD-400D-BAF6-812D82CC74AF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48B4-EAFE-4274-B42B-7749E76D12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418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ACBD-89A9-438D-A40F-6818D905792F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4816-FE72-4233-ADE9-9D2F32BA54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978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A702-12C9-4FFF-B186-1E870A57B1EB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7AAA-06C5-4907-A20E-3CD0F28C9D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0637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2EE6-73BD-41DC-95A4-A25B091D7E5B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D1D4-00B3-4C2E-8AA6-06285211ED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67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37E5-B9F4-4D9F-B375-F5A76163E667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59F7-70DB-4624-9E5A-538696D943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112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EAA4-5136-40FB-BC23-3CE982D3196D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0CB4-7A9A-4567-BF7E-8074D4BDE3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544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20CA-BE75-4AAA-A0F3-36644E305D72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6108-2989-4B7F-B1A5-FDB64E92FC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421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636B-59A5-4B94-9254-B16D56C0AA58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4787-03CD-4A1D-BD7F-287F08384E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796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49EB-C655-44A7-9E1A-E55FAA0F7393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CFD0-0B25-427D-A1AE-9FA824C246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9722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806-F48C-4B11-9F29-4C17E10E4793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1CA4-38D4-4001-93EC-1E444148A5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2168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1FDD-48AE-4222-98CD-B2AA31393065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9C46-6FB3-410E-8D2C-D4D488FEA1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900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DECB-03FB-4346-9461-9A2E3BF1D58B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C3BE-0E66-4965-A346-2005C02809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601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05C4-5D93-4D44-B469-8FCD509359E6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016A-1C3F-4FFD-8C54-06B047A1FF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241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06E1-717E-416E-A9A2-57B676E2201E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110B-83B7-4362-BE45-758533521E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77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203F-D1B4-4683-97B1-595148B06EA0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D8CB-F3C9-48BF-8490-282A7E4B7B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241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CF30-89C0-4D00-8941-486FA622D1CB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484D-7CF1-4DE3-9386-0C41B03534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147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D0D9-DC74-432C-B167-404D73655DEF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CD49-4174-4060-B9E5-4926EB808C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5205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A506-B07A-497D-94DD-E92D153692D4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4453-8055-4405-A90C-8C3D3047F5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4881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7319-0C69-41D2-9E6F-1FE660438519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3310-D032-41F7-B9FC-505A5103C7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520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59B1-3A80-4DC4-8C24-74C83860F50A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78AB-0E53-40E1-BEB2-168BC1143C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50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1A00-C129-4184-8B37-15368A90D3E4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B870-D2E4-49ED-A9B2-10D71FAE80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01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A980-905B-41C1-80E0-BDA7A8339D3E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F06E-3DE1-451E-9BE9-C310E12C5B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2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171B-1A4A-4F56-99C6-45769AB751D8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979F-56D9-4A1E-919E-5199FED778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6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E889-460F-4D83-9ED3-EDE094924E94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51BD-68DA-48EF-B857-B7012CC1B8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19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FB5E-BBAE-45FA-92B4-D32F5732644A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BB41-E288-4CE3-A10E-E10C84FF9D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1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4D15-DF0E-400F-9CD1-0D5FDE7F66CE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C6FC-D478-4B18-ACAD-67FF8EAB01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484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F8AFD-93B5-49AB-BE3D-CD3CFACDEBA3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27F657-2414-4BFE-9333-4DAB960DDC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7" r:id="rId1"/>
    <p:sldLayoutId id="2147486008" r:id="rId2"/>
    <p:sldLayoutId id="2147486009" r:id="rId3"/>
    <p:sldLayoutId id="2147486010" r:id="rId4"/>
    <p:sldLayoutId id="2147486011" r:id="rId5"/>
    <p:sldLayoutId id="2147486012" r:id="rId6"/>
    <p:sldLayoutId id="2147486013" r:id="rId7"/>
    <p:sldLayoutId id="2147486014" r:id="rId8"/>
    <p:sldLayoutId id="2147486015" r:id="rId9"/>
    <p:sldLayoutId id="2147486016" r:id="rId10"/>
    <p:sldLayoutId id="21474860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423837-CC8B-4061-B82D-575BEA11E8A9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F37479-6F5F-4707-8F66-1AFE5CF240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7709DF-D42D-4217-B026-C13BCD5ED62E}" type="datetime1">
              <a:rPr lang="en-US" altLang="ru-RU"/>
              <a:pPr>
                <a:defRPr/>
              </a:pPr>
              <a:t>10/28/2019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37DE03-CB73-48B2-BB45-88F9D2E3FD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__________Microsoft_Excel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5651500" cy="6858000"/>
          </a:xfrm>
          <a:prstGeom prst="rect">
            <a:avLst/>
          </a:prstGeom>
          <a:solidFill>
            <a:srgbClr val="2B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449263" y="341313"/>
            <a:ext cx="48434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chemeClr val="bg1"/>
                </a:solidFill>
                <a:latin typeface="Verdana Pro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Verdana Pro" pitchFamily="34" charset="0"/>
              </a:rPr>
              <a:t>«МОСКОВСКИЙ ГОСУДАРСТВЕННЫЙ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Verdana Pro" pitchFamily="34" charset="0"/>
              </a:rPr>
              <a:t>ПСИХОЛОГО-ПЕДАГОГИЧЕСКИЙ УНИВЕРСИТЕТ» </a:t>
            </a: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449263" y="2016125"/>
            <a:ext cx="4914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  <a:latin typeface="Verdana Pro" pitchFamily="34" charset="0"/>
              </a:rPr>
              <a:t>Непрерывность образования и психолого-педагогического сопровождения детей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  <a:latin typeface="Verdana Pro" pitchFamily="34" charset="0"/>
              </a:rPr>
              <a:t>и взрослых с ОВЗ и инвалидностью</a:t>
            </a:r>
          </a:p>
        </p:txBody>
      </p:sp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539750" y="6343650"/>
            <a:ext cx="1331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  <a:latin typeface="Verdana Pro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  <a:latin typeface="Verdana Pro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/>
            </a:extLst>
          </p:cNvPr>
          <p:cNvCxnSpPr/>
          <p:nvPr/>
        </p:nvCxnSpPr>
        <p:spPr>
          <a:xfrm>
            <a:off x="539750" y="1844675"/>
            <a:ext cx="4752975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67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5013325"/>
            <a:ext cx="5651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3"/>
          <p:cNvSpPr txBox="1">
            <a:spLocks noChangeArrowheads="1"/>
          </p:cNvSpPr>
          <p:nvPr/>
        </p:nvSpPr>
        <p:spPr bwMode="auto">
          <a:xfrm>
            <a:off x="404813" y="4200525"/>
            <a:ext cx="419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С.В.Алехина, проректор МГППУ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54435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517525" y="504825"/>
            <a:ext cx="5443538" cy="417513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Инклюзия как принцип организации образовательной среды вуза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(опыт МГППУ)</a:t>
            </a:r>
          </a:p>
        </p:txBody>
      </p:sp>
      <p:pic>
        <p:nvPicPr>
          <p:cNvPr id="3994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198938"/>
            <a:ext cx="45878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4572000" y="1496231"/>
          <a:ext cx="4464496" cy="251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0" y="1496231"/>
          <a:ext cx="4572000" cy="251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574516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Заголовок 6"/>
          <p:cNvSpPr txBox="1">
            <a:spLocks/>
          </p:cNvSpPr>
          <p:nvPr/>
        </p:nvSpPr>
        <p:spPr bwMode="auto">
          <a:xfrm>
            <a:off x="660400" y="211138"/>
            <a:ext cx="5435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  <a:latin typeface="Verdana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Verdana Pro" pitchFamily="34" charset="0"/>
              </a:rPr>
              <a:t>Квалифицированные  кадры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Verdana Pro" pitchFamily="34" charset="0"/>
              </a:rPr>
              <a:t>основа эффективной системы непрерывного образования детей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Verdana Pro" pitchFamily="34" charset="0"/>
              </a:rPr>
              <a:t>и взрослых с ОВЗ и инвалидностью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65138" y="6516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5" name="Объект 7"/>
          <p:cNvSpPr>
            <a:spLocks noGrp="1"/>
          </p:cNvSpPr>
          <p:nvPr>
            <p:ph idx="1"/>
          </p:nvPr>
        </p:nvSpPr>
        <p:spPr>
          <a:xfrm>
            <a:off x="649288" y="1557338"/>
            <a:ext cx="8228012" cy="504031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800" smtClean="0">
              <a:latin typeface="Verdana Pro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В структуре профессиональной переподготовки педагогических кадров на всех уровнях образования: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800" smtClean="0">
              <a:latin typeface="Verdana Pro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ru-RU" altLang="ru-RU" sz="1800" b="1" smtClean="0">
                <a:latin typeface="Verdana Pro" pitchFamily="34" charset="0"/>
                <a:ea typeface="ＭＳ Ｐゴシック" panose="020B0600070205080204" pitchFamily="34" charset="-128"/>
              </a:rPr>
              <a:t>учет лучших практик </a:t>
            </a: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непрерывного инклюзивного образования детей и взрослых с ОВЗ инвалидностью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ru-RU" altLang="ru-RU" sz="1800" b="1" smtClean="0">
                <a:latin typeface="Verdana Pro" pitchFamily="34" charset="0"/>
                <a:ea typeface="ＭＳ Ｐゴシック" panose="020B0600070205080204" pitchFamily="34" charset="-128"/>
              </a:rPr>
              <a:t>повышение психологической компетентности  педагогов</a:t>
            </a: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 по вопросам  социального и психолого-педагогического сопровождения обучающихся с инвалидностью и ОВЗ 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вопросы использования </a:t>
            </a:r>
            <a:r>
              <a:rPr lang="ru-RU" altLang="ru-RU" sz="1800" b="1" smtClean="0">
                <a:latin typeface="Verdana Pro" pitchFamily="34" charset="0"/>
                <a:ea typeface="ＭＳ Ｐゴシック" panose="020B0600070205080204" pitchFamily="34" charset="-128"/>
              </a:rPr>
              <a:t>современных специальных технических средств и цифровых технологий </a:t>
            </a: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при организации образовательного процесса 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ru-RU" altLang="ru-RU" sz="1800" b="1" smtClean="0">
                <a:latin typeface="Verdana Pro" pitchFamily="34" charset="0"/>
                <a:ea typeface="ＭＳ Ｐゴシック" panose="020B0600070205080204" pitchFamily="34" charset="-128"/>
              </a:rPr>
              <a:t>включение образовательных модулей по образовательной и социальной инклюзии</a:t>
            </a:r>
            <a:r>
              <a:rPr lang="ru-RU" altLang="ru-RU" sz="1800" smtClean="0">
                <a:latin typeface="Verdana Pro" pitchFamily="34" charset="0"/>
                <a:ea typeface="ＭＳ Ｐゴシック" panose="020B0600070205080204" pitchFamily="34" charset="-128"/>
              </a:rPr>
              <a:t> с учетом требований ведомственных профстандартов и профстандартов социальной сферы, имеющих межведомственный характер </a:t>
            </a: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endParaRPr lang="ru-RU" altLang="ru-RU" sz="1800" smtClean="0">
              <a:latin typeface="Verdana Pro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61055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95736" y="1412776"/>
          <a:ext cx="68307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66700" y="1635125"/>
            <a:ext cx="3009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57AA47"/>
                </a:solidFill>
                <a:latin typeface="Verdana Pro" pitchFamily="34" charset="0"/>
              </a:rPr>
              <a:t>Непрерывность образования</a:t>
            </a:r>
            <a:r>
              <a:rPr lang="ru-RU" altLang="ru-RU" sz="1600">
                <a:solidFill>
                  <a:srgbClr val="57AA47"/>
                </a:solidFill>
                <a:latin typeface="Verdana Pro" pitchFamily="34" charset="0"/>
              </a:rPr>
              <a:t> </a:t>
            </a:r>
            <a:r>
              <a:rPr lang="ru-RU" altLang="ru-RU" sz="1600">
                <a:latin typeface="Verdana Pro" pitchFamily="34" charset="0"/>
              </a:rPr>
              <a:t>детей и взрослых с ОВЗ и инвалидностью невозможно обеспечить без</a:t>
            </a:r>
            <a:r>
              <a:rPr lang="ru-RU" altLang="ru-RU" sz="1600">
                <a:solidFill>
                  <a:srgbClr val="002060"/>
                </a:solidFill>
                <a:latin typeface="Verdana Pro" pitchFamily="34" charset="0"/>
              </a:rPr>
              <a:t> </a:t>
            </a:r>
            <a:r>
              <a:rPr lang="ru-RU" altLang="ru-RU" sz="1600" b="1">
                <a:solidFill>
                  <a:srgbClr val="2B69B8"/>
                </a:solidFill>
                <a:latin typeface="Verdana Pro" pitchFamily="34" charset="0"/>
              </a:rPr>
              <a:t> модернизации всех уровней образования и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2B69B8"/>
                </a:solidFill>
                <a:latin typeface="Verdana Pro" pitchFamily="34" charset="0"/>
              </a:rPr>
              <a:t>преемственности между ними</a:t>
            </a:r>
            <a:r>
              <a:rPr lang="ru-RU" altLang="ru-RU" sz="1600">
                <a:solidFill>
                  <a:srgbClr val="2B69B8"/>
                </a:solidFill>
                <a:latin typeface="Verdana Pro" pitchFamily="34" charset="0"/>
              </a:rPr>
              <a:t>, </a:t>
            </a:r>
            <a:r>
              <a:rPr lang="ru-RU" altLang="ru-RU" sz="1600">
                <a:latin typeface="Verdana Pro" pitchFamily="34" charset="0"/>
              </a:rPr>
              <a:t>сущность которой состоит в сохранении результатов предыдущего уровня образования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при переходе к последующему</a:t>
            </a:r>
          </a:p>
        </p:txBody>
      </p: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358775" y="290513"/>
            <a:ext cx="5884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Verdana Pro" pitchFamily="34" charset="0"/>
              </a:rPr>
              <a:t>Преемственность как условие  непрерывного образования детей и взрослых с инвалидностью и ОВЗ:</a:t>
            </a:r>
            <a:r>
              <a:rPr lang="en-US" altLang="ru-RU" sz="1600" b="1">
                <a:solidFill>
                  <a:schemeClr val="bg1"/>
                </a:solidFill>
                <a:latin typeface="Verdana Pro" pitchFamily="34" charset="0"/>
              </a:rPr>
              <a:t> </a:t>
            </a:r>
            <a:r>
              <a:rPr lang="ru-RU" altLang="ru-RU" sz="1600" b="1" u="sng">
                <a:solidFill>
                  <a:schemeClr val="bg1"/>
                </a:solidFill>
                <a:latin typeface="Verdana Pro" pitchFamily="34" charset="0"/>
              </a:rPr>
              <a:t>инклюзивная вертикаль</a:t>
            </a:r>
            <a:r>
              <a:rPr lang="ru-RU" altLang="ru-RU" sz="1600" b="1" u="sng">
                <a:solidFill>
                  <a:schemeClr val="bg1"/>
                </a:solidFill>
                <a:latin typeface="Verdana Pro" pitchFamily="34" charset="0"/>
                <a:ea typeface="Lato"/>
                <a:cs typeface="Lato"/>
                <a:sym typeface="Lato"/>
              </a:rPr>
              <a:t/>
            </a:r>
            <a:br>
              <a:rPr lang="ru-RU" altLang="ru-RU" sz="1600" b="1" u="sng">
                <a:solidFill>
                  <a:schemeClr val="bg1"/>
                </a:solidFill>
                <a:latin typeface="Verdana Pro" pitchFamily="34" charset="0"/>
                <a:ea typeface="Lato"/>
                <a:cs typeface="Lato"/>
                <a:sym typeface="Lato"/>
              </a:rPr>
            </a:br>
            <a:endParaRPr lang="ru-RU" altLang="ru-RU" sz="1600" b="1">
              <a:solidFill>
                <a:schemeClr val="bg1"/>
              </a:solidFill>
              <a:latin typeface="Verdana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51689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Shape 10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900488"/>
            <a:ext cx="27813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Shape 10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917950"/>
            <a:ext cx="19986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Shape 106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9388"/>
            <a:ext cx="30781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" name="Shape 107"/>
          <p:cNvGraphicFramePr>
            <a:graphicFrameLocks noGrp="1"/>
          </p:cNvGraphicFramePr>
          <p:nvPr/>
        </p:nvGraphicFramePr>
        <p:xfrm>
          <a:off x="266700" y="1582738"/>
          <a:ext cx="8678863" cy="1538287"/>
        </p:xfrm>
        <a:graphic>
          <a:graphicData uri="http://schemas.openxmlformats.org/drawingml/2006/table">
            <a:tbl>
              <a:tblPr/>
              <a:tblGrid>
                <a:gridCol w="4305300"/>
                <a:gridCol w="4373563"/>
              </a:tblGrid>
              <a:tr h="1538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Трудоустроенные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(15-72 года, 2016 )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 Pro" pitchFamily="34" charset="0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24 %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- по группе «инвалиды»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 (при 76 % по возрастной группе)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 Pro" pitchFamily="34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68562" marR="68562" marT="68252" marB="6825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Безработные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(15-72 года, 2016 )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 Pro" pitchFamily="34" charset="0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21,6 %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- по группе  «инвалиды»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 Pro" pitchFamily="34" charset="0"/>
                          <a:ea typeface="Lato"/>
                          <a:cs typeface="Lato"/>
                          <a:sym typeface="Lato"/>
                        </a:rPr>
                        <a:t> (при 5,6 % по возрастной группе)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 Pro" pitchFamily="34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68562" marR="68562" marT="68252" marB="6825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30734" name="Прямоугольник 1"/>
          <p:cNvSpPr>
            <a:spLocks noChangeArrowheads="1"/>
          </p:cNvSpPr>
          <p:nvPr/>
        </p:nvSpPr>
        <p:spPr bwMode="auto">
          <a:xfrm>
            <a:off x="1222375" y="5784850"/>
            <a:ext cx="4524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экономически </a:t>
            </a:r>
            <a:r>
              <a:rPr lang="ru-RU" altLang="ru-RU" sz="1600" b="1">
                <a:latin typeface="Verdana Pro" pitchFamily="34" charset="0"/>
              </a:rPr>
              <a:t>неактивные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 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1052513" y="5889625"/>
            <a:ext cx="196850" cy="1809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FFFFFF"/>
              </a:solidFill>
            </a:endParaRPr>
          </a:p>
        </p:txBody>
      </p:sp>
      <p:sp>
        <p:nvSpPr>
          <p:cNvPr id="30736" name="Прямоугольник 2"/>
          <p:cNvSpPr>
            <a:spLocks noChangeArrowheads="1"/>
          </p:cNvSpPr>
          <p:nvPr/>
        </p:nvSpPr>
        <p:spPr bwMode="auto">
          <a:xfrm>
            <a:off x="4656138" y="5776913"/>
            <a:ext cx="3336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      экономически </a:t>
            </a:r>
            <a:r>
              <a:rPr lang="ru-RU" altLang="ru-RU" sz="1600" b="1">
                <a:latin typeface="Verdana Pro" pitchFamily="34" charset="0"/>
              </a:rPr>
              <a:t>активные</a:t>
            </a:r>
            <a:endParaRPr lang="ru-RU" altLang="ru-RU" sz="1600">
              <a:latin typeface="Verdana Pro" pitchFamily="34" charset="0"/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 rot="-5187506">
            <a:off x="4865688" y="5876925"/>
            <a:ext cx="198437" cy="2079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FFFFFF"/>
              </a:solidFill>
            </a:endParaRPr>
          </a:p>
        </p:txBody>
      </p:sp>
      <p:sp>
        <p:nvSpPr>
          <p:cNvPr id="30738" name="TextBox 1"/>
          <p:cNvSpPr txBox="1">
            <a:spLocks noChangeArrowheads="1"/>
          </p:cNvSpPr>
          <p:nvPr/>
        </p:nvSpPr>
        <p:spPr bwMode="auto">
          <a:xfrm>
            <a:off x="696913" y="327342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 Pro" pitchFamily="34" charset="0"/>
              </a:rPr>
              <a:t>Соотношение экономически активного/неактивного населения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 Pro" pitchFamily="34" charset="0"/>
              </a:rPr>
              <a:t>(по группе «инвалиды»)</a:t>
            </a:r>
          </a:p>
        </p:txBody>
      </p:sp>
      <p:graphicFrame>
        <p:nvGraphicFramePr>
          <p:cNvPr id="30739" name="Диаграмма 11"/>
          <p:cNvGraphicFramePr>
            <a:graphicFrameLocks/>
          </p:cNvGraphicFramePr>
          <p:nvPr/>
        </p:nvGraphicFramePr>
        <p:xfrm>
          <a:off x="468313" y="4133850"/>
          <a:ext cx="26225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9" imgW="2627604" imgH="1664352" progId="Excel.Chart.8">
                  <p:embed/>
                </p:oleObj>
              </mc:Choice>
              <mc:Fallback>
                <p:oleObj r:id="rId9" imgW="2627604" imgH="1664352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133850"/>
                        <a:ext cx="262255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1"/>
          <p:cNvSpPr txBox="1">
            <a:spLocks noChangeArrowheads="1"/>
          </p:cNvSpPr>
          <p:nvPr/>
        </p:nvSpPr>
        <p:spPr bwMode="auto">
          <a:xfrm>
            <a:off x="1249363" y="4079875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anose="02020603050405020304" pitchFamily="18" charset="0"/>
              </a:rPr>
              <a:t>Россия</a:t>
            </a:r>
          </a:p>
        </p:txBody>
      </p:sp>
      <p:sp>
        <p:nvSpPr>
          <p:cNvPr id="30741" name="Заголовок 1"/>
          <p:cNvSpPr>
            <a:spLocks noGrp="1"/>
          </p:cNvSpPr>
          <p:nvPr>
            <p:ph type="title"/>
          </p:nvPr>
        </p:nvSpPr>
        <p:spPr>
          <a:xfrm>
            <a:off x="427038" y="414338"/>
            <a:ext cx="5554662" cy="1143000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Непрерывное образование детей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и взрослых с ОВЗ и инвалидностью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как стратегическая задача</a:t>
            </a:r>
            <a: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/>
            </a:r>
            <a:b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/>
            </a:r>
            <a:b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200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/>
            </a:r>
            <a:br>
              <a:rPr lang="ru-RU" altLang="ru-RU" sz="1200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endParaRPr lang="ru-RU" altLang="ru-RU" sz="1200" smtClean="0">
              <a:solidFill>
                <a:schemeClr val="bg1"/>
              </a:solidFill>
              <a:latin typeface="Verdana Pro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52054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423863" y="355600"/>
            <a:ext cx="5205412" cy="738188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Преемственность как условие  непрерывного образования детей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с инвалидностью и ОВЗ:</a:t>
            </a:r>
            <a: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тенденции</a:t>
            </a:r>
          </a:p>
        </p:txBody>
      </p:sp>
      <p:graphicFrame>
        <p:nvGraphicFramePr>
          <p:cNvPr id="9" name="Диаграмма 9">
            <a:extLst>
              <a:ext uri="{FF2B5EF4-FFF2-40B4-BE49-F238E27FC236}"/>
            </a:extLst>
          </p:cNvPr>
          <p:cNvGraphicFramePr/>
          <p:nvPr/>
        </p:nvGraphicFramePr>
        <p:xfrm>
          <a:off x="3635896" y="4032250"/>
          <a:ext cx="5508732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3708400" y="3535363"/>
            <a:ext cx="511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 Pro" pitchFamily="34" charset="0"/>
              </a:rPr>
              <a:t>Доля включения лиц  с ОВЗ и инвалидностью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 Pro" pitchFamily="34" charset="0"/>
              </a:rPr>
              <a:t>по уровням образования (%)</a:t>
            </a:r>
          </a:p>
        </p:txBody>
      </p:sp>
      <p:graphicFrame>
        <p:nvGraphicFramePr>
          <p:cNvPr id="11" name="Диаграмма 11">
            <a:extLst>
              <a:ext uri="{FF2B5EF4-FFF2-40B4-BE49-F238E27FC236}"/>
            </a:extLst>
          </p:cNvPr>
          <p:cNvGraphicFramePr/>
          <p:nvPr/>
        </p:nvGraphicFramePr>
        <p:xfrm>
          <a:off x="3491880" y="1323627"/>
          <a:ext cx="5364782" cy="221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5" name="Прямоугольник 12"/>
          <p:cNvSpPr>
            <a:spLocks noChangeArrowheads="1"/>
          </p:cNvSpPr>
          <p:nvPr/>
        </p:nvSpPr>
        <p:spPr bwMode="auto">
          <a:xfrm>
            <a:off x="4140200" y="1268413"/>
            <a:ext cx="489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 Pro" pitchFamily="34" charset="0"/>
              </a:rPr>
              <a:t>Число детей с инвалидностью до 18 лет в РФ</a:t>
            </a:r>
          </a:p>
        </p:txBody>
      </p:sp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282575" y="619125"/>
            <a:ext cx="24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23863" y="1576388"/>
            <a:ext cx="2868612" cy="42465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smtClean="0">
                <a:latin typeface="Verdana Pro" pitchFamily="34" charset="0"/>
                <a:cs typeface="Times New Roman" panose="02020603050405020304" pitchFamily="18" charset="0"/>
              </a:rPr>
              <a:t>Создание системы учета   контингента обучающихся с ОВЗ и инвалидностью в системе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smtClean="0">
                <a:latin typeface="Verdana Pro" pitchFamily="34" charset="0"/>
                <a:cs typeface="Times New Roman" panose="02020603050405020304" pitchFamily="18" charset="0"/>
              </a:rPr>
              <a:t>ранней помощи, в дошкольном, общем, среднем профессиональном и высшем образовании, включая показатели динамики контингента при переходе с уровня на уровень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65674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52438" y="158750"/>
            <a:ext cx="6567487" cy="1109663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ru-RU" altLang="ru-RU" sz="18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Преемственность как условие 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непрерывного образования детей и взрослых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с инвалидностью и ОВЗ:</a:t>
            </a:r>
            <a:r>
              <a:rPr lang="en-US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инструменты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endParaRPr lang="ru-RU" altLang="ru-RU" sz="1800" b="1" smtClean="0">
              <a:solidFill>
                <a:schemeClr val="bg1"/>
              </a:solidFill>
              <a:latin typeface="Verdana Pro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233363" y="1687513"/>
            <a:ext cx="3128962" cy="4216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altLang="ru-RU" sz="1400" smtClean="0">
                <a:latin typeface="Verdana Pro" pitchFamily="34" charset="0"/>
              </a:rPr>
              <a:t>Разработка Программы развития </a:t>
            </a:r>
            <a:r>
              <a:rPr lang="ru-RU" altLang="ru-RU" sz="1400" b="1" smtClean="0">
                <a:solidFill>
                  <a:srgbClr val="C00000"/>
                </a:solidFill>
                <a:latin typeface="Verdana Pro" pitchFamily="34" charset="0"/>
              </a:rPr>
              <a:t>непрерывного инклюзивного образования</a:t>
            </a:r>
            <a:r>
              <a:rPr lang="ru-RU" altLang="ru-RU" sz="1400" smtClean="0">
                <a:solidFill>
                  <a:srgbClr val="C00000"/>
                </a:solidFill>
                <a:latin typeface="Verdana Pro" pitchFamily="34" charset="0"/>
              </a:rPr>
              <a:t> и </a:t>
            </a:r>
            <a:r>
              <a:rPr lang="ru-RU" altLang="ru-RU" sz="1400" b="1" smtClean="0">
                <a:solidFill>
                  <a:srgbClr val="C00000"/>
                </a:solidFill>
                <a:latin typeface="Verdana Pro" pitchFamily="34" charset="0"/>
              </a:rPr>
              <a:t>трудоустройства </a:t>
            </a:r>
            <a:r>
              <a:rPr lang="ru-RU" altLang="ru-RU" sz="1400" smtClean="0">
                <a:latin typeface="Verdana Pro" pitchFamily="34" charset="0"/>
              </a:rPr>
              <a:t>с включением в эту систему специальных </a:t>
            </a:r>
            <a:r>
              <a:rPr lang="ru-RU" altLang="ru-RU" sz="1400" b="1" smtClean="0">
                <a:solidFill>
                  <a:srgbClr val="C00000"/>
                </a:solidFill>
                <a:latin typeface="Verdana Pro" pitchFamily="34" charset="0"/>
              </a:rPr>
              <a:t>механизмов перехода</a:t>
            </a:r>
            <a:r>
              <a:rPr lang="ru-RU" altLang="ru-RU" sz="1400" smtClean="0">
                <a:solidFill>
                  <a:srgbClr val="C00000"/>
                </a:solidFill>
                <a:latin typeface="Verdana Pro" pitchFamily="34" charset="0"/>
              </a:rPr>
              <a:t>  </a:t>
            </a:r>
            <a:r>
              <a:rPr lang="ru-RU" altLang="ru-RU" sz="1400" smtClean="0">
                <a:latin typeface="Verdana Pro" pitchFamily="34" charset="0"/>
              </a:rPr>
              <a:t>между уровнями образования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400" smtClean="0">
              <a:latin typeface="Verdana Pro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400" smtClean="0">
                <a:latin typeface="Verdana Pro" pitchFamily="34" charset="0"/>
              </a:rPr>
              <a:t>Разработка</a:t>
            </a:r>
            <a:r>
              <a:rPr lang="ru-RU" altLang="ru-RU" sz="1400" smtClean="0">
                <a:solidFill>
                  <a:schemeClr val="accent2"/>
                </a:solidFill>
                <a:latin typeface="Verdana Pro" pitchFamily="34" charset="0"/>
              </a:rPr>
              <a:t> </a:t>
            </a:r>
            <a:r>
              <a:rPr lang="ru-RU" altLang="ru-RU" sz="1400" smtClean="0">
                <a:latin typeface="Verdana Pro" pitchFamily="34" charset="0"/>
              </a:rPr>
              <a:t>критериев оценки качества работы образовательной организации (индикаторы, связанные с непрерывностью образования детей и взрослых с инвалидностью и ОВЗ)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600" smtClean="0">
              <a:latin typeface="Verdana Pro" pitchFamily="34" charset="0"/>
            </a:endParaRP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3492500" y="4979988"/>
            <a:ext cx="58531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>
                <a:latin typeface="Verdana Pro" pitchFamily="34" charset="0"/>
              </a:rPr>
              <a:t>образовательные программы и их адаптация</a:t>
            </a:r>
          </a:p>
          <a:p>
            <a:pPr>
              <a:spcBef>
                <a:spcPct val="0"/>
              </a:spcBef>
            </a:pPr>
            <a:r>
              <a:rPr lang="ru-RU" altLang="ru-RU" sz="1400">
                <a:latin typeface="Verdana Pro" pitchFamily="34" charset="0"/>
              </a:rPr>
              <a:t>образовательные структуры и их вариативность </a:t>
            </a:r>
          </a:p>
          <a:p>
            <a:pPr>
              <a:spcBef>
                <a:spcPct val="0"/>
              </a:spcBef>
            </a:pPr>
            <a:r>
              <a:rPr lang="ru-RU" altLang="ru-RU" sz="1400">
                <a:latin typeface="Verdana Pro" pitchFamily="34" charset="0"/>
              </a:rPr>
              <a:t>социальная среда и ее гибкость </a:t>
            </a:r>
          </a:p>
          <a:p>
            <a:pPr>
              <a:spcBef>
                <a:spcPct val="0"/>
              </a:spcBef>
            </a:pPr>
            <a:r>
              <a:rPr lang="ru-RU" altLang="ru-RU" sz="1400">
                <a:latin typeface="Verdana Pro" pitchFamily="34" charset="0"/>
              </a:rPr>
              <a:t>механизмы управления, обеспечивающие    непрерывность образования</a:t>
            </a:r>
          </a:p>
          <a:p>
            <a:pPr>
              <a:spcBef>
                <a:spcPct val="0"/>
              </a:spcBef>
            </a:pPr>
            <a:r>
              <a:rPr lang="ru-RU" altLang="ru-RU" sz="1400">
                <a:latin typeface="Verdana Pro" pitchFamily="34" charset="0"/>
              </a:rPr>
              <a:t>механизмы финансирования </a:t>
            </a: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3257550" y="4025900"/>
            <a:ext cx="5772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latin typeface="Verdana Pro" pitchFamily="34" charset="0"/>
              </a:rPr>
              <a:t>Создание специальных образовательных условий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b="1">
              <a:latin typeface="Verdana Pro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b="1">
              <a:latin typeface="Verdana Pro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latin typeface="Verdana Pro" pitchFamily="34" charset="0"/>
              </a:rPr>
              <a:t>Инструменты непрерывности:</a:t>
            </a:r>
          </a:p>
        </p:txBody>
      </p:sp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3317875" y="3676650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 Pro" pitchFamily="34" charset="0"/>
              </a:rPr>
              <a:t>Развитие детско-взрослых общностей</a:t>
            </a:r>
          </a:p>
        </p:txBody>
      </p: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>
            <a:off x="3492500" y="4024313"/>
            <a:ext cx="52562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420813"/>
            <a:ext cx="52133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46942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Объект 3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080808"/>
                </a:solidFill>
                <a:latin typeface="Verdana Pro" pitchFamily="34" charset="0"/>
                <a:ea typeface="ＭＳ Ｐゴシック" panose="020B0600070205080204" pitchFamily="34" charset="-128"/>
              </a:rPr>
              <a:t>Признаки дифференциации нормативов повышающих региональных коэффициентов подушевого финансирования: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altLang="ru-RU" sz="1600" b="1" smtClean="0">
                <a:latin typeface="Verdana Pro" pitchFamily="34" charset="0"/>
                <a:ea typeface="ＭＳ Ｐゴシック" panose="020B0600070205080204" pitchFamily="34" charset="-128"/>
              </a:rPr>
              <a:t>ОВЗ / инвалидность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altLang="ru-RU" sz="1600" b="1" smtClean="0">
                <a:solidFill>
                  <a:srgbClr val="080808"/>
                </a:solidFill>
                <a:latin typeface="Verdana Pro" pitchFamily="34" charset="0"/>
                <a:ea typeface="ＭＳ Ｐゴシック" panose="020B0600070205080204" pitchFamily="34" charset="-128"/>
              </a:rPr>
              <a:t>город / село</a:t>
            </a:r>
            <a:r>
              <a:rPr lang="en-US" altLang="ru-RU" sz="1600" b="1" smtClean="0">
                <a:solidFill>
                  <a:srgbClr val="080808"/>
                </a:solidFill>
                <a:latin typeface="Verdana Pro" pitchFamily="34" charset="0"/>
                <a:ea typeface="ＭＳ Ｐゴシック" panose="020B0600070205080204" pitchFamily="34" charset="-128"/>
              </a:rPr>
              <a:t> </a:t>
            </a:r>
            <a:endParaRPr lang="ru-RU" altLang="ru-RU" sz="1600" b="1" smtClean="0">
              <a:solidFill>
                <a:srgbClr val="080808"/>
              </a:solidFill>
              <a:latin typeface="Verdana Pro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ru-RU" altLang="ru-RU" sz="1600" b="1" smtClean="0">
                <a:solidFill>
                  <a:srgbClr val="080808"/>
                </a:solidFill>
                <a:latin typeface="Verdana Pro" pitchFamily="34" charset="0"/>
                <a:ea typeface="ＭＳ Ｐゴシック" panose="020B0600070205080204" pitchFamily="34" charset="-128"/>
              </a:rPr>
              <a:t>тип нарушения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altLang="ru-RU" sz="1600" b="1" smtClean="0">
                <a:solidFill>
                  <a:srgbClr val="080808"/>
                </a:solidFill>
                <a:latin typeface="Verdana Pro" pitchFamily="34" charset="0"/>
                <a:ea typeface="ＭＳ Ｐゴシック" panose="020B0600070205080204" pitchFamily="34" charset="-128"/>
              </a:rPr>
              <a:t>уровень образования</a:t>
            </a:r>
          </a:p>
        </p:txBody>
      </p:sp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573088" y="117475"/>
            <a:ext cx="4214812" cy="114300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Экономический регулятор непрерывности образования</a:t>
            </a:r>
          </a:p>
        </p:txBody>
      </p:sp>
      <p:sp>
        <p:nvSpPr>
          <p:cNvPr id="34821" name="Shape 87"/>
          <p:cNvSpPr txBox="1">
            <a:spLocks/>
          </p:cNvSpPr>
          <p:nvPr/>
        </p:nvSpPr>
        <p:spPr bwMode="auto">
          <a:xfrm>
            <a:off x="1295400" y="4292600"/>
            <a:ext cx="7524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200"/>
              </a:spcAft>
              <a:buFontTx/>
              <a:buNone/>
            </a:pPr>
            <a:r>
              <a:rPr lang="ru-RU" altLang="ru-RU" sz="1600">
                <a:latin typeface="Verdana Pro" pitchFamily="34" charset="0"/>
              </a:rPr>
              <a:t>Разработка типовой  методики  расчета нормативов финансового обеспечения государственных гарантий прав обучающихся с ОВЗ и инвалидностью на получение образования на всех его уровнях, в том числе обоснование дополнительных коэффициентов к подушевому финансированию образовательной услуги</a:t>
            </a:r>
            <a:endParaRPr lang="ru-RU" altLang="ru-RU" sz="1600" b="1">
              <a:solidFill>
                <a:srgbClr val="000000"/>
              </a:solidFill>
              <a:latin typeface="Verdana Pro" pitchFamily="34" charset="0"/>
              <a:sym typeface="Arial" panose="020B0604020202020204" pitchFamily="34" charset="0"/>
            </a:endParaRPr>
          </a:p>
        </p:txBody>
      </p:sp>
      <p:sp>
        <p:nvSpPr>
          <p:cNvPr id="21511" name="TextBox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95400" y="3414713"/>
            <a:ext cx="6985000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</a:rPr>
              <a:t>Диапазон коэффициента на обучение детей с РАС   0,0 – 18,0 </a:t>
            </a: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900113" y="4325938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Verdana Pro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4089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 rot="10800000" flipV="1">
            <a:off x="5076825" y="4562475"/>
            <a:ext cx="40671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 Pro" pitchFamily="34" charset="0"/>
              </a:rPr>
              <a:t>Разработка, адаптация и апробация современных скрининговых и диагностических инструментов для выявления и диагностики детей с РАС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Verdana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 Pro" pitchFamily="34" charset="0"/>
              </a:rPr>
              <a:t>Создание системы сопровождаемого проживания, трудоустройства и трудовой занятости для лиц с РАС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latin typeface="Verdana Pro" pitchFamily="34" charset="0"/>
            </a:endParaRPr>
          </a:p>
        </p:txBody>
      </p:sp>
      <p:pic>
        <p:nvPicPr>
          <p:cNvPr id="35844" name="Диаграмма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55713"/>
            <a:ext cx="546258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Название 1"/>
          <p:cNvSpPr txBox="1">
            <a:spLocks/>
          </p:cNvSpPr>
          <p:nvPr/>
        </p:nvSpPr>
        <p:spPr bwMode="auto">
          <a:xfrm>
            <a:off x="6227763" y="1989138"/>
            <a:ext cx="2806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Verdana Pro" pitchFamily="34" charset="0"/>
              </a:rPr>
              <a:t>Общая численность обучающихся с РАС в РФ*: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latin typeface="Verdana Pro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76092"/>
                </a:solidFill>
                <a:latin typeface="Verdana Pro" pitchFamily="34" charset="0"/>
              </a:rPr>
              <a:t>2017</a:t>
            </a:r>
            <a:r>
              <a:rPr lang="ru-RU" altLang="ru-RU" sz="1800">
                <a:solidFill>
                  <a:srgbClr val="376092"/>
                </a:solidFill>
                <a:latin typeface="Verdana Pro" pitchFamily="34" charset="0"/>
              </a:rPr>
              <a:t> год  - </a:t>
            </a:r>
            <a:r>
              <a:rPr lang="ru-RU" altLang="ru-RU" sz="1800" b="1">
                <a:solidFill>
                  <a:srgbClr val="376092"/>
                </a:solidFill>
                <a:latin typeface="Verdana Pro" pitchFamily="34" charset="0"/>
              </a:rPr>
              <a:t>15989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376092"/>
              </a:solidFill>
              <a:latin typeface="Verdana Pro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376092"/>
              </a:solidFill>
              <a:latin typeface="Verdana Pro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76092"/>
                </a:solidFill>
                <a:latin typeface="Verdana Pro" pitchFamily="34" charset="0"/>
              </a:rPr>
              <a:t>2018</a:t>
            </a:r>
            <a:r>
              <a:rPr lang="ru-RU" altLang="ru-RU" sz="1800">
                <a:solidFill>
                  <a:srgbClr val="376092"/>
                </a:solidFill>
                <a:latin typeface="Verdana Pro" pitchFamily="34" charset="0"/>
              </a:rPr>
              <a:t> год - </a:t>
            </a:r>
            <a:r>
              <a:rPr lang="ru-RU" altLang="ru-RU" sz="1800" b="1">
                <a:solidFill>
                  <a:srgbClr val="376092"/>
                </a:solidFill>
                <a:latin typeface="Verdana Pro" pitchFamily="34" charset="0"/>
              </a:rPr>
              <a:t>22953</a:t>
            </a:r>
            <a:endParaRPr lang="ru-RU" altLang="ru-RU" sz="1800">
              <a:solidFill>
                <a:srgbClr val="376092"/>
              </a:solidFill>
              <a:latin typeface="Verdana Pro" pitchFamily="34" charset="0"/>
            </a:endParaRPr>
          </a:p>
        </p:txBody>
      </p:sp>
      <p:sp>
        <p:nvSpPr>
          <p:cNvPr id="35846" name="Название 1"/>
          <p:cNvSpPr txBox="1">
            <a:spLocks/>
          </p:cNvSpPr>
          <p:nvPr/>
        </p:nvSpPr>
        <p:spPr bwMode="auto">
          <a:xfrm>
            <a:off x="409575" y="4778375"/>
            <a:ext cx="380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latin typeface="Verdana Pro" pitchFamily="34" charset="0"/>
              </a:rPr>
              <a:t>Недоступность услуг ранней помощи в связи с отсутствием системы скрининга (выявление)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>
              <a:latin typeface="Verdana Pro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latin typeface="Verdana Pro" pitchFamily="34" charset="0"/>
              </a:rPr>
              <a:t>Трудности преемственности образования при переходе лиц с РАС к трудовому и профессиональному обучению</a:t>
            </a:r>
          </a:p>
        </p:txBody>
      </p:sp>
      <p:sp>
        <p:nvSpPr>
          <p:cNvPr id="35847" name="Название 1"/>
          <p:cNvSpPr txBox="1">
            <a:spLocks/>
          </p:cNvSpPr>
          <p:nvPr/>
        </p:nvSpPr>
        <p:spPr bwMode="auto">
          <a:xfrm>
            <a:off x="409575" y="6356350"/>
            <a:ext cx="6538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* </a:t>
            </a:r>
            <a:r>
              <a:rPr lang="ru-RU" altLang="ru-RU" sz="1000">
                <a:latin typeface="Verdana Pro" pitchFamily="34" charset="0"/>
              </a:rPr>
              <a:t>Данные мониторинга Министерства просвещения РФ и ФРЦ, 2018 г.</a:t>
            </a:r>
          </a:p>
        </p:txBody>
      </p:sp>
      <p:sp>
        <p:nvSpPr>
          <p:cNvPr id="35848" name="Заголовок 1"/>
          <p:cNvSpPr txBox="1">
            <a:spLocks/>
          </p:cNvSpPr>
          <p:nvPr/>
        </p:nvSpPr>
        <p:spPr bwMode="auto">
          <a:xfrm>
            <a:off x="1081088" y="2066925"/>
            <a:ext cx="6588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ru-RU" altLang="ru-RU" sz="7200">
                <a:solidFill>
                  <a:srgbClr val="FF0000"/>
                </a:solidFill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35849" name="Заголовок 1"/>
          <p:cNvSpPr txBox="1">
            <a:spLocks/>
          </p:cNvSpPr>
          <p:nvPr/>
        </p:nvSpPr>
        <p:spPr bwMode="auto">
          <a:xfrm>
            <a:off x="3883025" y="2063750"/>
            <a:ext cx="6588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ru-RU" altLang="ru-RU" sz="7200">
                <a:solidFill>
                  <a:srgbClr val="FF0000"/>
                </a:solidFill>
                <a:sym typeface="Calibri" panose="020F0502020204030204" pitchFamily="34" charset="0"/>
              </a:rPr>
              <a:t>!</a:t>
            </a:r>
          </a:p>
        </p:txBody>
      </p:sp>
      <p:sp>
        <p:nvSpPr>
          <p:cNvPr id="3" name="Пятиугольник 2"/>
          <p:cNvSpPr>
            <a:spLocks noChangeArrowheads="1"/>
          </p:cNvSpPr>
          <p:nvPr/>
        </p:nvSpPr>
        <p:spPr bwMode="auto">
          <a:xfrm>
            <a:off x="4367213" y="4708525"/>
            <a:ext cx="574675" cy="400050"/>
          </a:xfrm>
          <a:prstGeom prst="homePlate">
            <a:avLst>
              <a:gd name="adj" fmla="val 4986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FFFFFF"/>
              </a:solidFill>
            </a:endParaRPr>
          </a:p>
        </p:txBody>
      </p:sp>
      <p:sp>
        <p:nvSpPr>
          <p:cNvPr id="4" name="Пятиугольник 3"/>
          <p:cNvSpPr>
            <a:spLocks noChangeArrowheads="1"/>
          </p:cNvSpPr>
          <p:nvPr/>
        </p:nvSpPr>
        <p:spPr bwMode="auto">
          <a:xfrm>
            <a:off x="4356100" y="5797550"/>
            <a:ext cx="576263" cy="381000"/>
          </a:xfrm>
          <a:prstGeom prst="homePlate">
            <a:avLst>
              <a:gd name="adj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FFFFFF"/>
              </a:solidFill>
            </a:endParaRPr>
          </a:p>
        </p:txBody>
      </p:sp>
      <p:sp>
        <p:nvSpPr>
          <p:cNvPr id="35852" name="TextBox 4"/>
          <p:cNvSpPr txBox="1">
            <a:spLocks noChangeArrowheads="1"/>
          </p:cNvSpPr>
          <p:nvPr/>
        </p:nvSpPr>
        <p:spPr bwMode="auto">
          <a:xfrm>
            <a:off x="144463" y="4722813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5853" name="TextBox 6"/>
          <p:cNvSpPr txBox="1">
            <a:spLocks noChangeArrowheads="1"/>
          </p:cNvSpPr>
          <p:nvPr/>
        </p:nvSpPr>
        <p:spPr bwMode="auto">
          <a:xfrm>
            <a:off x="144463" y="5661025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" name="Стрелка вниз 1"/>
          <p:cNvSpPr>
            <a:spLocks noChangeArrowheads="1"/>
          </p:cNvSpPr>
          <p:nvPr/>
        </p:nvSpPr>
        <p:spPr bwMode="auto">
          <a:xfrm>
            <a:off x="7380288" y="2416175"/>
            <a:ext cx="404812" cy="2984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400" smtClean="0">
              <a:solidFill>
                <a:srgbClr val="FFFFFF"/>
              </a:solidFill>
              <a:latin typeface="Verdana Pro" pitchFamily="34" charset="0"/>
            </a:endParaRPr>
          </a:p>
        </p:txBody>
      </p:sp>
      <p:sp>
        <p:nvSpPr>
          <p:cNvPr id="35855" name="Заголовок 1"/>
          <p:cNvSpPr>
            <a:spLocks noGrp="1"/>
          </p:cNvSpPr>
          <p:nvPr>
            <p:ph type="title"/>
          </p:nvPr>
        </p:nvSpPr>
        <p:spPr>
          <a:xfrm>
            <a:off x="558800" y="255588"/>
            <a:ext cx="4014788" cy="846137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Проблемы непрерывного  образования детей с РАС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55292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471488" y="269875"/>
            <a:ext cx="5668962" cy="576263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/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Проблемы непрерывности профессионального образования лиц </a:t>
            </a:r>
            <a:b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с ОВЗ и инвалидностью </a:t>
            </a:r>
          </a:p>
        </p:txBody>
      </p:sp>
      <p:graphicFrame>
        <p:nvGraphicFramePr>
          <p:cNvPr id="13" name="Схема 6">
            <a:extLst>
              <a:ext uri="{FF2B5EF4-FFF2-40B4-BE49-F238E27FC236}"/>
            </a:extLst>
          </p:cNvPr>
          <p:cNvGraphicFramePr/>
          <p:nvPr/>
        </p:nvGraphicFramePr>
        <p:xfrm>
          <a:off x="611560" y="1372235"/>
          <a:ext cx="7416825" cy="75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3635375" y="4257675"/>
            <a:ext cx="2520950" cy="1754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 Pro" pitchFamily="34" charset="0"/>
              </a:rPr>
              <a:t>Учится в вузах: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7AA47"/>
                </a:solidFill>
                <a:latin typeface="Verdana Pro" pitchFamily="34" charset="0"/>
              </a:rPr>
              <a:t>3,07 </a:t>
            </a:r>
            <a:r>
              <a:rPr lang="en-US" altLang="ru-RU" sz="1800" b="1">
                <a:solidFill>
                  <a:srgbClr val="57AA47"/>
                </a:solidFill>
                <a:latin typeface="Verdana Pro" pitchFamily="34" charset="0"/>
              </a:rPr>
              <a:t>%</a:t>
            </a:r>
            <a:endParaRPr lang="ru-RU" altLang="ru-RU" sz="1800" b="1">
              <a:solidFill>
                <a:srgbClr val="57AA47"/>
              </a:solidFill>
              <a:latin typeface="Verdana Pro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 Pro" pitchFamily="34" charset="0"/>
              </a:rPr>
              <a:t>от всех инвалидов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57AA47"/>
                </a:solidFill>
                <a:latin typeface="Verdana Pro" pitchFamily="34" charset="0"/>
              </a:rPr>
              <a:t>0,38 </a:t>
            </a:r>
            <a:r>
              <a:rPr lang="en-US" altLang="ru-RU" sz="1800" b="1">
                <a:solidFill>
                  <a:srgbClr val="57AA47"/>
                </a:solidFill>
                <a:latin typeface="Verdana Pro" pitchFamily="34" charset="0"/>
              </a:rPr>
              <a:t>% </a:t>
            </a:r>
            <a:endParaRPr lang="ru-RU" altLang="ru-RU" sz="1800" b="1">
              <a:solidFill>
                <a:srgbClr val="57AA47"/>
              </a:solidFill>
              <a:latin typeface="Verdana Pro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 Pro" pitchFamily="34" charset="0"/>
              </a:rPr>
              <a:t>от всех студентов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i="1">
              <a:latin typeface="Verdana Pro" pitchFamily="34" charset="0"/>
            </a:endParaRPr>
          </a:p>
        </p:txBody>
      </p:sp>
      <p:pic>
        <p:nvPicPr>
          <p:cNvPr id="37894" name="Рисунок 7" descr="Описание: D:\Труд\ВПО_инвалиды\Отчет\диаграммы\yjdst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b="3696"/>
          <a:stretch>
            <a:fillRect/>
          </a:stretch>
        </p:blipFill>
        <p:spPr bwMode="auto">
          <a:xfrm>
            <a:off x="204788" y="3716338"/>
            <a:ext cx="328771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14325" y="2127250"/>
            <a:ext cx="3178175" cy="1477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ru-RU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 Pro" pitchFamily="34" charset="0"/>
            </a:endParaRPr>
          </a:p>
          <a:p>
            <a:pPr>
              <a:defRPr/>
            </a:pPr>
            <a:endParaRPr lang="ru-RU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 Pro" pitchFamily="34" charset="0"/>
            </a:endParaRPr>
          </a:p>
          <a:p>
            <a:pPr>
              <a:defRPr/>
            </a:pP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 Pro" pitchFamily="34" charset="0"/>
              </a:rPr>
              <a:t>Планы обучающихся  </a:t>
            </a:r>
          </a:p>
          <a:p>
            <a:pPr>
              <a:defRPr/>
            </a:pP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 Pro" pitchFamily="34" charset="0"/>
              </a:rPr>
              <a:t>с инвалидностью (%) </a:t>
            </a:r>
            <a:r>
              <a:rPr 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 Pro" pitchFamily="34" charset="0"/>
              </a:rPr>
              <a:t>N=302</a:t>
            </a: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 Pro" pitchFamily="34" charset="0"/>
              </a:rPr>
              <a:t> </a:t>
            </a:r>
            <a:endParaRPr lang="ru-RU" smtClean="0">
              <a:latin typeface="Verdana Pro" pitchFamily="34" charset="0"/>
            </a:endParaRPr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3635375" y="2271713"/>
            <a:ext cx="5303838" cy="1816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Verdana Pro" pitchFamily="34" charset="0"/>
              </a:rPr>
              <a:t>Отсутствие конечного результата – эффективного трудоустройства инвалида - обесценивает все ранее сделанные инвестиции государства,  общества, семьи и самого инвалида, не позволяя завершить процесс его интеграции в социум и получить  возможности для самостоятельной жизнедеятельности</a:t>
            </a:r>
          </a:p>
        </p:txBody>
      </p:sp>
      <p:sp>
        <p:nvSpPr>
          <p:cNvPr id="37897" name="TextBox 5"/>
          <p:cNvSpPr txBox="1">
            <a:spLocks noChangeArrowheads="1"/>
          </p:cNvSpPr>
          <p:nvPr/>
        </p:nvSpPr>
        <p:spPr bwMode="auto">
          <a:xfrm>
            <a:off x="6300788" y="4184650"/>
            <a:ext cx="2673350" cy="1816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Verdana Pro" pitchFamily="34" charset="0"/>
              </a:rPr>
              <a:t>C</a:t>
            </a:r>
            <a:r>
              <a:rPr lang="ru-RU" altLang="ru-RU" sz="1600">
                <a:latin typeface="Verdana Pro" pitchFamily="34" charset="0"/>
              </a:rPr>
              <a:t>реди тех, кто получил высшее и среднее образование, доля имеющих постоянную работу значительно выше – </a:t>
            </a:r>
            <a:r>
              <a:rPr lang="ru-RU" altLang="ru-RU" sz="1600" b="1">
                <a:solidFill>
                  <a:srgbClr val="57AA47"/>
                </a:solidFill>
                <a:latin typeface="Verdana Pro" pitchFamily="34" charset="0"/>
              </a:rPr>
              <a:t>около 60%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1138"/>
            <a:ext cx="46942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17513" y="227013"/>
            <a:ext cx="4392612" cy="993775"/>
          </a:xfrm>
        </p:spPr>
        <p:txBody>
          <a:bodyPr/>
          <a:lstStyle/>
          <a:p>
            <a:pPr algn="l"/>
            <a:r>
              <a:rPr lang="ru-RU" altLang="ru-RU" sz="1800" b="1" smtClean="0">
                <a:solidFill>
                  <a:schemeClr val="bg1"/>
                </a:solidFill>
                <a:latin typeface="Verdana Pro" pitchFamily="34" charset="0"/>
                <a:ea typeface="ＭＳ Ｐゴシック" panose="020B0600070205080204" pitchFamily="34" charset="-128"/>
              </a:rPr>
              <a:t>Сеть РУМЦ как стратегический проект развития инклюзивного высшего образования</a:t>
            </a:r>
            <a:endParaRPr lang="ru-RU" altLang="ru-RU" sz="1800" smtClean="0">
              <a:solidFill>
                <a:schemeClr val="bg1"/>
              </a:solidFill>
              <a:latin typeface="Verdana Pro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Объект 2"/>
          <p:cNvSpPr>
            <a:spLocks noGrp="1"/>
          </p:cNvSpPr>
          <p:nvPr>
            <p:ph idx="1"/>
          </p:nvPr>
        </p:nvSpPr>
        <p:spPr>
          <a:xfrm>
            <a:off x="298450" y="2081213"/>
            <a:ext cx="3168650" cy="3268662"/>
          </a:xfrm>
          <a:solidFill>
            <a:schemeClr val="bg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Verdana Pro" pitchFamily="34" charset="0"/>
                <a:ea typeface="ＭＳ Ｐゴシック" panose="020B0600070205080204" pitchFamily="34" charset="-128"/>
              </a:rPr>
              <a:t>Задачи сети РУМЦ: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1400" b="1" smtClean="0">
              <a:solidFill>
                <a:srgbClr val="C00000"/>
              </a:solidFill>
              <a:latin typeface="Verdana Pro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Профориентация (консультирование и консалтинг)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Создание модельных образцов специальных условий обучения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Мониторинг доступности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Координация разработки адаптированных ОПОП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Содействие трудоустройству</a:t>
            </a:r>
          </a:p>
          <a:p>
            <a:pPr marL="0" indent="0">
              <a:spcBef>
                <a:spcPct val="0"/>
              </a:spcBef>
            </a:pPr>
            <a:r>
              <a:rPr lang="ru-RU" altLang="ru-RU" sz="1400" smtClean="0">
                <a:latin typeface="Verdana Pro" pitchFamily="34" charset="0"/>
                <a:ea typeface="ＭＳ Ｐゴシック" panose="020B0600070205080204" pitchFamily="34" charset="-128"/>
              </a:rPr>
              <a:t>Повышение квалификации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smtClean="0">
              <a:latin typeface="Verdana Pro" pitchFamily="34" charset="0"/>
              <a:ea typeface="ＭＳ Ｐゴシック" panose="020B0600070205080204" pitchFamily="34" charset="-128"/>
            </a:endParaRPr>
          </a:p>
          <a:p>
            <a:pPr marL="0" indent="0"/>
            <a:endParaRPr lang="ru-RU" altLang="ru-RU" sz="1400" smtClean="0">
              <a:latin typeface="Verdana Pro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8917" name="Диаграмма 4"/>
          <p:cNvGraphicFramePr>
            <a:graphicFrameLocks/>
          </p:cNvGraphicFramePr>
          <p:nvPr/>
        </p:nvGraphicFramePr>
        <p:xfrm>
          <a:off x="3708400" y="1941513"/>
          <a:ext cx="51371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Chart" r:id="rId5" imgW="11798300" imgH="6235700" progId="Excel.Chart.8">
                  <p:embed/>
                </p:oleObj>
              </mc:Choice>
              <mc:Fallback>
                <p:oleObj name="Chart" r:id="rId5" imgW="11798300" imgH="623570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41513"/>
                        <a:ext cx="513715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900488" y="1398588"/>
            <a:ext cx="475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 Pro" pitchFamily="34" charset="0"/>
              </a:rPr>
              <a:t>Динамика поступления студентов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 Pro" pitchFamily="34" charset="0"/>
              </a:rPr>
              <a:t>с инвалидностью в вузы в 2016-2018 гг.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b="1">
              <a:latin typeface="Verdana Pro" pitchFamily="34" charset="0"/>
            </a:endParaRP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3675063" y="5672138"/>
            <a:ext cx="5327650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Verdana Pro" pitchFamily="34" charset="0"/>
              </a:rPr>
              <a:t>В системе высшего образования: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Verdana Pro" pitchFamily="34" charset="0"/>
              </a:rPr>
              <a:t>23113 инвалидов обучают 564 вуза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3708400" y="4721225"/>
            <a:ext cx="3024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 Pro" pitchFamily="34" charset="0"/>
              </a:rPr>
              <a:t>За последние 3 года увеличилось число студентов с инвалидностью в вузах</a:t>
            </a:r>
          </a:p>
        </p:txBody>
      </p:sp>
      <p:sp>
        <p:nvSpPr>
          <p:cNvPr id="11" name="Стрелка углом вверх 10"/>
          <p:cNvSpPr>
            <a:spLocks/>
          </p:cNvSpPr>
          <p:nvPr/>
        </p:nvSpPr>
        <p:spPr bwMode="auto">
          <a:xfrm>
            <a:off x="8027988" y="4308475"/>
            <a:ext cx="749300" cy="849313"/>
          </a:xfrm>
          <a:custGeom>
            <a:avLst/>
            <a:gdLst>
              <a:gd name="T0" fmla="*/ 0 w 727075"/>
              <a:gd name="T1" fmla="*/ 681304 h 825673"/>
              <a:gd name="T2" fmla="*/ 482628 w 727075"/>
              <a:gd name="T3" fmla="*/ 681304 h 825673"/>
              <a:gd name="T4" fmla="*/ 482628 w 727075"/>
              <a:gd name="T5" fmla="*/ 192326 h 825673"/>
              <a:gd name="T6" fmla="*/ 386103 w 727075"/>
              <a:gd name="T7" fmla="*/ 192326 h 825673"/>
              <a:gd name="T8" fmla="*/ 579153 w 727075"/>
              <a:gd name="T9" fmla="*/ 0 h 825673"/>
              <a:gd name="T10" fmla="*/ 772204 w 727075"/>
              <a:gd name="T11" fmla="*/ 192326 h 825673"/>
              <a:gd name="T12" fmla="*/ 675679 w 727075"/>
              <a:gd name="T13" fmla="*/ 192326 h 825673"/>
              <a:gd name="T14" fmla="*/ 675679 w 727075"/>
              <a:gd name="T15" fmla="*/ 873630 h 825673"/>
              <a:gd name="T16" fmla="*/ 0 w 727075"/>
              <a:gd name="T17" fmla="*/ 873630 h 825673"/>
              <a:gd name="T18" fmla="*/ 0 w 727075"/>
              <a:gd name="T19" fmla="*/ 681304 h 8256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075" h="825673">
                <a:moveTo>
                  <a:pt x="0" y="643904"/>
                </a:moveTo>
                <a:lnTo>
                  <a:pt x="454422" y="643904"/>
                </a:lnTo>
                <a:lnTo>
                  <a:pt x="454422" y="181769"/>
                </a:lnTo>
                <a:lnTo>
                  <a:pt x="363538" y="181769"/>
                </a:lnTo>
                <a:lnTo>
                  <a:pt x="545306" y="0"/>
                </a:lnTo>
                <a:lnTo>
                  <a:pt x="727075" y="181769"/>
                </a:lnTo>
                <a:lnTo>
                  <a:pt x="636191" y="181769"/>
                </a:lnTo>
                <a:lnTo>
                  <a:pt x="636191" y="825673"/>
                </a:lnTo>
                <a:lnTo>
                  <a:pt x="0" y="825673"/>
                </a:lnTo>
                <a:lnTo>
                  <a:pt x="0" y="643904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807200" y="4789488"/>
            <a:ext cx="1336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Verdana Pro" pitchFamily="34" charset="0"/>
              </a:rPr>
              <a:t>14 </a:t>
            </a:r>
            <a:r>
              <a:rPr lang="en-US" altLang="ru-RU" sz="2400" b="1">
                <a:solidFill>
                  <a:srgbClr val="C00000"/>
                </a:solidFill>
                <a:latin typeface="Verdana Pro" pitchFamily="34" charset="0"/>
              </a:rPr>
              <a:t>%</a:t>
            </a:r>
            <a:endParaRPr lang="ru-RU" altLang="ru-RU" sz="2400" b="1">
              <a:solidFill>
                <a:srgbClr val="C00000"/>
              </a:solidFill>
              <a:latin typeface="Verdana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663</Words>
  <Application>Microsoft Office PowerPoint</Application>
  <PresentationFormat>Экран (4:3)</PresentationFormat>
  <Paragraphs>134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ＭＳ Ｐゴシック</vt:lpstr>
      <vt:lpstr>Calibri</vt:lpstr>
      <vt:lpstr>Verdana Pro</vt:lpstr>
      <vt:lpstr>Lato</vt:lpstr>
      <vt:lpstr>Times New Roman</vt:lpstr>
      <vt:lpstr>Wingdings</vt:lpstr>
      <vt:lpstr>Office Theme</vt:lpstr>
      <vt:lpstr>2_Office Theme</vt:lpstr>
      <vt:lpstr>1_Office Theme</vt:lpstr>
      <vt:lpstr>Диаграмма Microsoft Excel</vt:lpstr>
      <vt:lpstr>Презентация PowerPoint</vt:lpstr>
      <vt:lpstr>Презентация PowerPoint</vt:lpstr>
      <vt:lpstr>Непрерывное образование детей  и взрослых с ОВЗ и инвалидностью как стратегическая задача   </vt:lpstr>
      <vt:lpstr>Преемственность как условие  непрерывного образования детей  с инвалидностью и ОВЗ: тенденции</vt:lpstr>
      <vt:lpstr> Преемственность как условие   непрерывного образования детей и взрослых  с инвалидностью и ОВЗ: инструменты  </vt:lpstr>
      <vt:lpstr>Экономический регулятор непрерывности образования</vt:lpstr>
      <vt:lpstr>Проблемы непрерывного  образования детей с РАС</vt:lpstr>
      <vt:lpstr> Проблемы непрерывности профессионального образования лиц  с ОВЗ и инвалидностью </vt:lpstr>
      <vt:lpstr>Сеть РУМЦ как стратегический проект развития инклюзивного высшего образования</vt:lpstr>
      <vt:lpstr>Инклюзия как принцип организации образовательной среды вуза  (опыт МГППУ)</vt:lpstr>
      <vt:lpstr>Презентация PowerPoint</vt:lpstr>
      <vt:lpstr>Презентация PowerPoint</vt:lpstr>
    </vt:vector>
  </TitlesOfParts>
  <Company>Дома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Пользователь</dc:creator>
  <cp:lastModifiedBy>ПК</cp:lastModifiedBy>
  <cp:revision>184</cp:revision>
  <cp:lastPrinted>2018-11-01T10:20:04Z</cp:lastPrinted>
  <dcterms:created xsi:type="dcterms:W3CDTF">2017-06-01T09:58:13Z</dcterms:created>
  <dcterms:modified xsi:type="dcterms:W3CDTF">2019-10-28T16:42:10Z</dcterms:modified>
</cp:coreProperties>
</file>