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66" r:id="rId3"/>
    <p:sldId id="259" r:id="rId4"/>
    <p:sldId id="273" r:id="rId5"/>
    <p:sldId id="278" r:id="rId6"/>
    <p:sldId id="275" r:id="rId7"/>
    <p:sldId id="300" r:id="rId8"/>
    <p:sldId id="301" r:id="rId9"/>
    <p:sldId id="282" r:id="rId10"/>
    <p:sldId id="303" r:id="rId11"/>
    <p:sldId id="302" r:id="rId12"/>
    <p:sldId id="304" r:id="rId13"/>
    <p:sldId id="305" r:id="rId14"/>
    <p:sldId id="306" r:id="rId15"/>
    <p:sldId id="263" r:id="rId16"/>
    <p:sldId id="267" r:id="rId17"/>
    <p:sldId id="307" r:id="rId18"/>
    <p:sldId id="308" r:id="rId19"/>
    <p:sldId id="309" r:id="rId20"/>
    <p:sldId id="310" r:id="rId21"/>
    <p:sldId id="25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F15A22"/>
    <a:srgbClr val="FCA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2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360" y="-44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DD247-D509-454C-9456-E87C5DF7718D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868F7B-DCEC-4757-8DAF-75129AF42A1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ВАЖНО!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2DBA5E-8E87-4E2B-BF4B-05BD41E852BA}" type="parTrans" cxnId="{1290732E-7019-4E48-901F-6310A764178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62B52C-4C88-400D-AF4E-E38F6F38A986}" type="sibTrans" cxnId="{1290732E-7019-4E48-901F-6310A764178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D914D93-42E2-461C-B5E9-2DDE1E422D2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Актуальность.</a:t>
          </a:r>
          <a:endParaRPr lang="ru-RU" sz="2400" dirty="0">
            <a:solidFill>
              <a:schemeClr val="bg1"/>
            </a:solidFill>
          </a:endParaRPr>
        </a:p>
      </dgm:t>
    </dgm:pt>
    <dgm:pt modelId="{ECF991D7-F910-411C-A181-B587224FB2A4}" type="parTrans" cxnId="{266C1B66-6961-4BB0-8AFD-DE420C21EF0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407DDE9-A584-4080-A0F9-0408EF2DCDC9}" type="sibTrans" cxnId="{266C1B66-6961-4BB0-8AFD-DE420C21EF0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401A7FC-201E-4E1B-AA8C-71F9549851F0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bg1"/>
              </a:solidFill>
            </a:rPr>
            <a:t>Прогностичность</a:t>
          </a:r>
          <a:r>
            <a:rPr lang="ru-RU" sz="2400" dirty="0" smtClean="0">
              <a:solidFill>
                <a:schemeClr val="bg1"/>
              </a:solidFill>
            </a:rPr>
            <a:t>.</a:t>
          </a:r>
          <a:endParaRPr lang="ru-RU" sz="2400" dirty="0">
            <a:solidFill>
              <a:schemeClr val="bg1"/>
            </a:solidFill>
          </a:endParaRPr>
        </a:p>
      </dgm:t>
    </dgm:pt>
    <dgm:pt modelId="{9435FBD4-BD6A-409B-8639-DD13CADA949D}" type="parTrans" cxnId="{96B4C1A5-1780-43C4-BCB8-0A4C472D62E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0DFC5D2-E600-4E7D-9740-B784EE061285}" type="sibTrans" cxnId="{96B4C1A5-1780-43C4-BCB8-0A4C472D62E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4C94F98-79F1-4511-8091-EB98F0824C3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Эффективность.</a:t>
          </a:r>
          <a:endParaRPr lang="ru-RU" sz="2400" dirty="0">
            <a:solidFill>
              <a:schemeClr val="bg1"/>
            </a:solidFill>
          </a:endParaRPr>
        </a:p>
      </dgm:t>
    </dgm:pt>
    <dgm:pt modelId="{38F36FE1-2D77-492B-A1B2-B984AD6F7EC5}" type="parTrans" cxnId="{192C3EC0-42A8-49BC-90E0-9815E065F0D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B47DFB6-BEF5-4D72-9195-B29BA1E030C2}" type="sibTrans" cxnId="{192C3EC0-42A8-49BC-90E0-9815E065F0D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487139A-A819-4383-8663-CAD15423CF6C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Реалистичность.</a:t>
          </a:r>
          <a:endParaRPr lang="ru-RU" sz="2400" dirty="0">
            <a:solidFill>
              <a:schemeClr val="bg1"/>
            </a:solidFill>
          </a:endParaRPr>
        </a:p>
      </dgm:t>
    </dgm:pt>
    <dgm:pt modelId="{C5737ED6-75D6-42E9-93C7-D952E155E93A}" type="parTrans" cxnId="{5FCAD708-4961-468D-98F4-78A79493C6F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E901A7-9F1B-4086-B03A-A17061D59F70}" type="sibTrans" cxnId="{5FCAD708-4961-468D-98F4-78A79493C6F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A28E414-9C4A-4BB3-9558-73133B0696E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Реализуемость.</a:t>
          </a:r>
          <a:endParaRPr lang="ru-RU" sz="2400" dirty="0">
            <a:solidFill>
              <a:schemeClr val="bg1"/>
            </a:solidFill>
          </a:endParaRPr>
        </a:p>
      </dgm:t>
    </dgm:pt>
    <dgm:pt modelId="{E1868A24-8F40-401E-8627-6E95EA34A592}" type="parTrans" cxnId="{30C78FA8-36C3-4282-85F3-41627067788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9DEA761-5DB0-44D1-BE6E-D373D4AC1DCC}" type="sibTrans" cxnId="{30C78FA8-36C3-4282-85F3-41627067788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38EF100-781F-4160-9FB4-2EE8DF16712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Полнота и целостность.</a:t>
          </a:r>
          <a:endParaRPr lang="ru-RU" sz="2400" dirty="0">
            <a:solidFill>
              <a:schemeClr val="bg1"/>
            </a:solidFill>
          </a:endParaRPr>
        </a:p>
      </dgm:t>
    </dgm:pt>
    <dgm:pt modelId="{23473725-B92C-4351-8BCF-F2DEBE9D3A7D}" type="parTrans" cxnId="{9BE2BAE5-5761-4EFA-8B92-2CFD6DCAE2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2FFFA0B-D8FC-4F9F-8A53-810B729C3A84}" type="sibTrans" cxnId="{9BE2BAE5-5761-4EFA-8B92-2CFD6DCAE2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E050133-E459-4EF1-B044-4A3809962A3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Культура оформления.</a:t>
          </a:r>
          <a:endParaRPr lang="ru-RU" sz="2400" dirty="0">
            <a:solidFill>
              <a:schemeClr val="bg1"/>
            </a:solidFill>
          </a:endParaRPr>
        </a:p>
      </dgm:t>
    </dgm:pt>
    <dgm:pt modelId="{B9E8BB7D-D888-47A9-9798-706B1575DABB}" type="parTrans" cxnId="{F788B063-C273-407A-8070-D0B2A69174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0595F7D-3BEC-4274-957C-48C5F84B3687}" type="sibTrans" cxnId="{F788B063-C273-407A-8070-D0B2A69174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24FB36C-88DA-4B81-806A-F698B21FC815}" type="pres">
      <dgm:prSet presAssocID="{6F3DD247-D509-454C-9456-E87C5DF7718D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CFA9F959-917D-45BC-A33A-67EA9248E804}" type="pres">
      <dgm:prSet presAssocID="{82868F7B-DCEC-4757-8DAF-75129AF42A13}" presName="withChildren" presStyleCnt="0"/>
      <dgm:spPr/>
    </dgm:pt>
    <dgm:pt modelId="{DF1AC048-4ABD-47D7-B139-1EE80DF8400D}" type="pres">
      <dgm:prSet presAssocID="{82868F7B-DCEC-4757-8DAF-75129AF42A13}" presName="bigCircle" presStyleLbl="vennNode1" presStyleIdx="0" presStyleCnt="8" custLinFactNeighborX="-2251" custLinFactNeighborY="1"/>
      <dgm:spPr/>
    </dgm:pt>
    <dgm:pt modelId="{B80C8193-B917-40A8-895F-F4CABA1539D3}" type="pres">
      <dgm:prSet presAssocID="{82868F7B-DCEC-4757-8DAF-75129AF42A13}" presName="medCircle" presStyleLbl="vennNode1" presStyleIdx="1" presStyleCnt="8"/>
      <dgm:spPr/>
    </dgm:pt>
    <dgm:pt modelId="{D1154C6F-1CD3-4A9A-B5D1-FE6842FC4B83}" type="pres">
      <dgm:prSet presAssocID="{82868F7B-DCEC-4757-8DAF-75129AF42A13}" presName="txLvl1" presStyleLbl="revTx" presStyleIdx="0" presStyleCnt="8"/>
      <dgm:spPr/>
      <dgm:t>
        <a:bodyPr/>
        <a:lstStyle/>
        <a:p>
          <a:endParaRPr lang="ru-RU"/>
        </a:p>
      </dgm:t>
    </dgm:pt>
    <dgm:pt modelId="{DC099337-ABD9-43C1-B9C2-66D51514F8D8}" type="pres">
      <dgm:prSet presAssocID="{82868F7B-DCEC-4757-8DAF-75129AF42A13}" presName="lin" presStyleCnt="0"/>
      <dgm:spPr/>
    </dgm:pt>
    <dgm:pt modelId="{A94D0C44-B052-4B2D-AD8F-ABDD5B7DA505}" type="pres">
      <dgm:prSet presAssocID="{4D914D93-42E2-461C-B5E9-2DDE1E422D2D}" presName="txLvl2" presStyleLbl="revTx" presStyleIdx="1" presStyleCnt="8"/>
      <dgm:spPr/>
      <dgm:t>
        <a:bodyPr/>
        <a:lstStyle/>
        <a:p>
          <a:endParaRPr lang="ru-RU"/>
        </a:p>
      </dgm:t>
    </dgm:pt>
    <dgm:pt modelId="{A1DFFC5F-E2F7-4AD3-AB56-856C5BEFA9A6}" type="pres">
      <dgm:prSet presAssocID="{B407DDE9-A584-4080-A0F9-0408EF2DCDC9}" presName="smCircle" presStyleLbl="vennNode1" presStyleIdx="2" presStyleCnt="8"/>
      <dgm:spPr/>
    </dgm:pt>
    <dgm:pt modelId="{63BCC8C5-323D-4649-8472-A0E0597D6DF7}" type="pres">
      <dgm:prSet presAssocID="{A401A7FC-201E-4E1B-AA8C-71F9549851F0}" presName="txLvl2" presStyleLbl="revTx" presStyleIdx="2" presStyleCnt="8"/>
      <dgm:spPr/>
      <dgm:t>
        <a:bodyPr/>
        <a:lstStyle/>
        <a:p>
          <a:endParaRPr lang="ru-RU"/>
        </a:p>
      </dgm:t>
    </dgm:pt>
    <dgm:pt modelId="{E0FA63CB-1BAD-430F-84A9-2044BC102178}" type="pres">
      <dgm:prSet presAssocID="{60DFC5D2-E600-4E7D-9740-B784EE061285}" presName="smCircle" presStyleLbl="vennNode1" presStyleIdx="3" presStyleCnt="8"/>
      <dgm:spPr/>
    </dgm:pt>
    <dgm:pt modelId="{0CEFD9AB-964B-4D70-8EE3-FE41380A0B1C}" type="pres">
      <dgm:prSet presAssocID="{24C94F98-79F1-4511-8091-EB98F0824C3B}" presName="txLvl2" presStyleLbl="revTx" presStyleIdx="3" presStyleCnt="8"/>
      <dgm:spPr/>
      <dgm:t>
        <a:bodyPr/>
        <a:lstStyle/>
        <a:p>
          <a:endParaRPr lang="ru-RU"/>
        </a:p>
      </dgm:t>
    </dgm:pt>
    <dgm:pt modelId="{420DFBC3-8637-4E58-B527-78D9539D61D4}" type="pres">
      <dgm:prSet presAssocID="{4B47DFB6-BEF5-4D72-9195-B29BA1E030C2}" presName="smCircle" presStyleLbl="vennNode1" presStyleIdx="4" presStyleCnt="8"/>
      <dgm:spPr/>
    </dgm:pt>
    <dgm:pt modelId="{53A657A9-EE91-43ED-8FF8-D38024736DAA}" type="pres">
      <dgm:prSet presAssocID="{9487139A-A819-4383-8663-CAD15423CF6C}" presName="txLvl2" presStyleLbl="revTx" presStyleIdx="4" presStyleCnt="8"/>
      <dgm:spPr/>
      <dgm:t>
        <a:bodyPr/>
        <a:lstStyle/>
        <a:p>
          <a:endParaRPr lang="ru-RU"/>
        </a:p>
      </dgm:t>
    </dgm:pt>
    <dgm:pt modelId="{AB72B666-0FD7-43C0-9E46-11AF22F1A4DD}" type="pres">
      <dgm:prSet presAssocID="{02E901A7-9F1B-4086-B03A-A17061D59F70}" presName="smCircle" presStyleLbl="vennNode1" presStyleIdx="5" presStyleCnt="8"/>
      <dgm:spPr/>
    </dgm:pt>
    <dgm:pt modelId="{C1F536BE-6BBF-4025-87D3-9E1C2B4C5FA0}" type="pres">
      <dgm:prSet presAssocID="{EA28E414-9C4A-4BB3-9558-73133B0696E9}" presName="txLvl2" presStyleLbl="revTx" presStyleIdx="5" presStyleCnt="8"/>
      <dgm:spPr/>
      <dgm:t>
        <a:bodyPr/>
        <a:lstStyle/>
        <a:p>
          <a:endParaRPr lang="ru-RU"/>
        </a:p>
      </dgm:t>
    </dgm:pt>
    <dgm:pt modelId="{51753A4D-2ED9-4858-A3CA-BB6428BC2B76}" type="pres">
      <dgm:prSet presAssocID="{C9DEA761-5DB0-44D1-BE6E-D373D4AC1DCC}" presName="smCircle" presStyleLbl="vennNode1" presStyleIdx="6" presStyleCnt="8"/>
      <dgm:spPr/>
    </dgm:pt>
    <dgm:pt modelId="{834A423D-083C-4AE8-8273-8339D09D2673}" type="pres">
      <dgm:prSet presAssocID="{338EF100-781F-4160-9FB4-2EE8DF167126}" presName="txLvl2" presStyleLbl="revTx" presStyleIdx="6" presStyleCnt="8"/>
      <dgm:spPr/>
      <dgm:t>
        <a:bodyPr/>
        <a:lstStyle/>
        <a:p>
          <a:endParaRPr lang="ru-RU"/>
        </a:p>
      </dgm:t>
    </dgm:pt>
    <dgm:pt modelId="{71A17C63-1C10-4B14-B522-2A8D74A132D2}" type="pres">
      <dgm:prSet presAssocID="{B2FFFA0B-D8FC-4F9F-8A53-810B729C3A84}" presName="smCircle" presStyleLbl="vennNode1" presStyleIdx="7" presStyleCnt="8"/>
      <dgm:spPr/>
    </dgm:pt>
    <dgm:pt modelId="{EB128164-48B9-4812-81B4-B128C6E8AFF2}" type="pres">
      <dgm:prSet presAssocID="{5E050133-E459-4EF1-B044-4A3809962A3B}" presName="txLvl2" presStyleLbl="revTx" presStyleIdx="7" presStyleCnt="8"/>
      <dgm:spPr/>
      <dgm:t>
        <a:bodyPr/>
        <a:lstStyle/>
        <a:p>
          <a:endParaRPr lang="ru-RU"/>
        </a:p>
      </dgm:t>
    </dgm:pt>
  </dgm:ptLst>
  <dgm:cxnLst>
    <dgm:cxn modelId="{E32A1D9E-D66E-4D80-A50F-59410611001C}" type="presOf" srcId="{9487139A-A819-4383-8663-CAD15423CF6C}" destId="{53A657A9-EE91-43ED-8FF8-D38024736DAA}" srcOrd="0" destOrd="0" presId="urn:microsoft.com/office/officeart/2008/layout/VerticalCircleList"/>
    <dgm:cxn modelId="{192C3EC0-42A8-49BC-90E0-9815E065F0DB}" srcId="{82868F7B-DCEC-4757-8DAF-75129AF42A13}" destId="{24C94F98-79F1-4511-8091-EB98F0824C3B}" srcOrd="2" destOrd="0" parTransId="{38F36FE1-2D77-492B-A1B2-B984AD6F7EC5}" sibTransId="{4B47DFB6-BEF5-4D72-9195-B29BA1E030C2}"/>
    <dgm:cxn modelId="{4ED78A00-74D8-4959-A659-9D14BD11FC36}" type="presOf" srcId="{A401A7FC-201E-4E1B-AA8C-71F9549851F0}" destId="{63BCC8C5-323D-4649-8472-A0E0597D6DF7}" srcOrd="0" destOrd="0" presId="urn:microsoft.com/office/officeart/2008/layout/VerticalCircleList"/>
    <dgm:cxn modelId="{266C1B66-6961-4BB0-8AFD-DE420C21EF00}" srcId="{82868F7B-DCEC-4757-8DAF-75129AF42A13}" destId="{4D914D93-42E2-461C-B5E9-2DDE1E422D2D}" srcOrd="0" destOrd="0" parTransId="{ECF991D7-F910-411C-A181-B587224FB2A4}" sibTransId="{B407DDE9-A584-4080-A0F9-0408EF2DCDC9}"/>
    <dgm:cxn modelId="{DC921139-CF74-45CD-A065-C22AC0BA801D}" type="presOf" srcId="{82868F7B-DCEC-4757-8DAF-75129AF42A13}" destId="{D1154C6F-1CD3-4A9A-B5D1-FE6842FC4B83}" srcOrd="0" destOrd="0" presId="urn:microsoft.com/office/officeart/2008/layout/VerticalCircleList"/>
    <dgm:cxn modelId="{5FCAD708-4961-468D-98F4-78A79493C6FC}" srcId="{82868F7B-DCEC-4757-8DAF-75129AF42A13}" destId="{9487139A-A819-4383-8663-CAD15423CF6C}" srcOrd="3" destOrd="0" parTransId="{C5737ED6-75D6-42E9-93C7-D952E155E93A}" sibTransId="{02E901A7-9F1B-4086-B03A-A17061D59F70}"/>
    <dgm:cxn modelId="{CA1C0822-05BB-40F1-9A3C-F3E3860C7EFE}" type="presOf" srcId="{338EF100-781F-4160-9FB4-2EE8DF167126}" destId="{834A423D-083C-4AE8-8273-8339D09D2673}" srcOrd="0" destOrd="0" presId="urn:microsoft.com/office/officeart/2008/layout/VerticalCircleList"/>
    <dgm:cxn modelId="{A35A85C5-D5D7-45CC-87FF-470F5D667240}" type="presOf" srcId="{6F3DD247-D509-454C-9456-E87C5DF7718D}" destId="{E24FB36C-88DA-4B81-806A-F698B21FC815}" srcOrd="0" destOrd="0" presId="urn:microsoft.com/office/officeart/2008/layout/VerticalCircleList"/>
    <dgm:cxn modelId="{96B4C1A5-1780-43C4-BCB8-0A4C472D62EF}" srcId="{82868F7B-DCEC-4757-8DAF-75129AF42A13}" destId="{A401A7FC-201E-4E1B-AA8C-71F9549851F0}" srcOrd="1" destOrd="0" parTransId="{9435FBD4-BD6A-409B-8639-DD13CADA949D}" sibTransId="{60DFC5D2-E600-4E7D-9740-B784EE061285}"/>
    <dgm:cxn modelId="{847E3DBD-A585-46CB-9DAB-55B57AAAA510}" type="presOf" srcId="{24C94F98-79F1-4511-8091-EB98F0824C3B}" destId="{0CEFD9AB-964B-4D70-8EE3-FE41380A0B1C}" srcOrd="0" destOrd="0" presId="urn:microsoft.com/office/officeart/2008/layout/VerticalCircleList"/>
    <dgm:cxn modelId="{338CA72A-95A3-4D80-946E-D7864DB3E87A}" type="presOf" srcId="{5E050133-E459-4EF1-B044-4A3809962A3B}" destId="{EB128164-48B9-4812-81B4-B128C6E8AFF2}" srcOrd="0" destOrd="0" presId="urn:microsoft.com/office/officeart/2008/layout/VerticalCircleList"/>
    <dgm:cxn modelId="{1290732E-7019-4E48-901F-6310A7641787}" srcId="{6F3DD247-D509-454C-9456-E87C5DF7718D}" destId="{82868F7B-DCEC-4757-8DAF-75129AF42A13}" srcOrd="0" destOrd="0" parTransId="{9C2DBA5E-8E87-4E2B-BF4B-05BD41E852BA}" sibTransId="{9362B52C-4C88-400D-AF4E-E38F6F38A986}"/>
    <dgm:cxn modelId="{F788B063-C273-407A-8070-D0B2A69174BA}" srcId="{82868F7B-DCEC-4757-8DAF-75129AF42A13}" destId="{5E050133-E459-4EF1-B044-4A3809962A3B}" srcOrd="6" destOrd="0" parTransId="{B9E8BB7D-D888-47A9-9798-706B1575DABB}" sibTransId="{10595F7D-3BEC-4274-957C-48C5F84B3687}"/>
    <dgm:cxn modelId="{30C78FA8-36C3-4282-85F3-416270677882}" srcId="{82868F7B-DCEC-4757-8DAF-75129AF42A13}" destId="{EA28E414-9C4A-4BB3-9558-73133B0696E9}" srcOrd="4" destOrd="0" parTransId="{E1868A24-8F40-401E-8627-6E95EA34A592}" sibTransId="{C9DEA761-5DB0-44D1-BE6E-D373D4AC1DCC}"/>
    <dgm:cxn modelId="{9BE2BAE5-5761-4EFA-8B92-2CFD6DCAE286}" srcId="{82868F7B-DCEC-4757-8DAF-75129AF42A13}" destId="{338EF100-781F-4160-9FB4-2EE8DF167126}" srcOrd="5" destOrd="0" parTransId="{23473725-B92C-4351-8BCF-F2DEBE9D3A7D}" sibTransId="{B2FFFA0B-D8FC-4F9F-8A53-810B729C3A84}"/>
    <dgm:cxn modelId="{D96668C6-1652-4F21-9401-EAC22264FE4C}" type="presOf" srcId="{4D914D93-42E2-461C-B5E9-2DDE1E422D2D}" destId="{A94D0C44-B052-4B2D-AD8F-ABDD5B7DA505}" srcOrd="0" destOrd="0" presId="urn:microsoft.com/office/officeart/2008/layout/VerticalCircleList"/>
    <dgm:cxn modelId="{BCC6F4FA-4BA6-4170-AB04-B741D4AB0A9D}" type="presOf" srcId="{EA28E414-9C4A-4BB3-9558-73133B0696E9}" destId="{C1F536BE-6BBF-4025-87D3-9E1C2B4C5FA0}" srcOrd="0" destOrd="0" presId="urn:microsoft.com/office/officeart/2008/layout/VerticalCircleList"/>
    <dgm:cxn modelId="{708119FE-4C5A-46FD-A70C-FAF81E5B1845}" type="presParOf" srcId="{E24FB36C-88DA-4B81-806A-F698B21FC815}" destId="{CFA9F959-917D-45BC-A33A-67EA9248E804}" srcOrd="0" destOrd="0" presId="urn:microsoft.com/office/officeart/2008/layout/VerticalCircleList"/>
    <dgm:cxn modelId="{97AA14C0-51F1-47A6-BB56-179B878C2896}" type="presParOf" srcId="{CFA9F959-917D-45BC-A33A-67EA9248E804}" destId="{DF1AC048-4ABD-47D7-B139-1EE80DF8400D}" srcOrd="0" destOrd="0" presId="urn:microsoft.com/office/officeart/2008/layout/VerticalCircleList"/>
    <dgm:cxn modelId="{3BC60A25-9964-4D8E-8B0A-3655D52D12FB}" type="presParOf" srcId="{CFA9F959-917D-45BC-A33A-67EA9248E804}" destId="{B80C8193-B917-40A8-895F-F4CABA1539D3}" srcOrd="1" destOrd="0" presId="urn:microsoft.com/office/officeart/2008/layout/VerticalCircleList"/>
    <dgm:cxn modelId="{F6260967-E9E3-4A36-AA8A-AA9829142FE8}" type="presParOf" srcId="{CFA9F959-917D-45BC-A33A-67EA9248E804}" destId="{D1154C6F-1CD3-4A9A-B5D1-FE6842FC4B83}" srcOrd="2" destOrd="0" presId="urn:microsoft.com/office/officeart/2008/layout/VerticalCircleList"/>
    <dgm:cxn modelId="{1CD52C65-AB91-4EBD-9722-CB2785D31611}" type="presParOf" srcId="{CFA9F959-917D-45BC-A33A-67EA9248E804}" destId="{DC099337-ABD9-43C1-B9C2-66D51514F8D8}" srcOrd="3" destOrd="0" presId="urn:microsoft.com/office/officeart/2008/layout/VerticalCircleList"/>
    <dgm:cxn modelId="{1FEAF832-9E8C-4B48-9859-B492BF35F29D}" type="presParOf" srcId="{DC099337-ABD9-43C1-B9C2-66D51514F8D8}" destId="{A94D0C44-B052-4B2D-AD8F-ABDD5B7DA505}" srcOrd="0" destOrd="0" presId="urn:microsoft.com/office/officeart/2008/layout/VerticalCircleList"/>
    <dgm:cxn modelId="{B4318A36-E73B-41FD-97D8-D51D2CCDE896}" type="presParOf" srcId="{DC099337-ABD9-43C1-B9C2-66D51514F8D8}" destId="{A1DFFC5F-E2F7-4AD3-AB56-856C5BEFA9A6}" srcOrd="1" destOrd="0" presId="urn:microsoft.com/office/officeart/2008/layout/VerticalCircleList"/>
    <dgm:cxn modelId="{D1E24E0C-7B7F-4B47-A3E7-96143BE30AFA}" type="presParOf" srcId="{DC099337-ABD9-43C1-B9C2-66D51514F8D8}" destId="{63BCC8C5-323D-4649-8472-A0E0597D6DF7}" srcOrd="2" destOrd="0" presId="urn:microsoft.com/office/officeart/2008/layout/VerticalCircleList"/>
    <dgm:cxn modelId="{44281F5A-0763-4AE6-A47C-FC5BA2897B9F}" type="presParOf" srcId="{DC099337-ABD9-43C1-B9C2-66D51514F8D8}" destId="{E0FA63CB-1BAD-430F-84A9-2044BC102178}" srcOrd="3" destOrd="0" presId="urn:microsoft.com/office/officeart/2008/layout/VerticalCircleList"/>
    <dgm:cxn modelId="{D8CF8787-B08B-41EA-B4AB-FAF6C253018E}" type="presParOf" srcId="{DC099337-ABD9-43C1-B9C2-66D51514F8D8}" destId="{0CEFD9AB-964B-4D70-8EE3-FE41380A0B1C}" srcOrd="4" destOrd="0" presId="urn:microsoft.com/office/officeart/2008/layout/VerticalCircleList"/>
    <dgm:cxn modelId="{CB369799-CFCD-4BF7-A4BE-D851153545C3}" type="presParOf" srcId="{DC099337-ABD9-43C1-B9C2-66D51514F8D8}" destId="{420DFBC3-8637-4E58-B527-78D9539D61D4}" srcOrd="5" destOrd="0" presId="urn:microsoft.com/office/officeart/2008/layout/VerticalCircleList"/>
    <dgm:cxn modelId="{A818F386-FA88-42BD-B431-02D19D46A40E}" type="presParOf" srcId="{DC099337-ABD9-43C1-B9C2-66D51514F8D8}" destId="{53A657A9-EE91-43ED-8FF8-D38024736DAA}" srcOrd="6" destOrd="0" presId="urn:microsoft.com/office/officeart/2008/layout/VerticalCircleList"/>
    <dgm:cxn modelId="{A6A92999-4577-4CC1-B370-CBBF314E86BE}" type="presParOf" srcId="{DC099337-ABD9-43C1-B9C2-66D51514F8D8}" destId="{AB72B666-0FD7-43C0-9E46-11AF22F1A4DD}" srcOrd="7" destOrd="0" presId="urn:microsoft.com/office/officeart/2008/layout/VerticalCircleList"/>
    <dgm:cxn modelId="{E43B2735-DFAF-4AF2-B3E4-085D54833095}" type="presParOf" srcId="{DC099337-ABD9-43C1-B9C2-66D51514F8D8}" destId="{C1F536BE-6BBF-4025-87D3-9E1C2B4C5FA0}" srcOrd="8" destOrd="0" presId="urn:microsoft.com/office/officeart/2008/layout/VerticalCircleList"/>
    <dgm:cxn modelId="{8BF06BE8-F794-42BA-952E-7248CCCF39EE}" type="presParOf" srcId="{DC099337-ABD9-43C1-B9C2-66D51514F8D8}" destId="{51753A4D-2ED9-4858-A3CA-BB6428BC2B76}" srcOrd="9" destOrd="0" presId="urn:microsoft.com/office/officeart/2008/layout/VerticalCircleList"/>
    <dgm:cxn modelId="{8D617A25-68B7-4B47-B77D-3E72E22A4D7F}" type="presParOf" srcId="{DC099337-ABD9-43C1-B9C2-66D51514F8D8}" destId="{834A423D-083C-4AE8-8273-8339D09D2673}" srcOrd="10" destOrd="0" presId="urn:microsoft.com/office/officeart/2008/layout/VerticalCircleList"/>
    <dgm:cxn modelId="{2F997984-E855-4C77-B2A4-77D956ED5565}" type="presParOf" srcId="{DC099337-ABD9-43C1-B9C2-66D51514F8D8}" destId="{71A17C63-1C10-4B14-B522-2A8D74A132D2}" srcOrd="11" destOrd="0" presId="urn:microsoft.com/office/officeart/2008/layout/VerticalCircleList"/>
    <dgm:cxn modelId="{A3526B4D-C2F2-46E0-A2C9-8906427D0AD8}" type="presParOf" srcId="{DC099337-ABD9-43C1-B9C2-66D51514F8D8}" destId="{EB128164-48B9-4812-81B4-B128C6E8AFF2}" srcOrd="1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A454A-2664-4D2A-A56B-DAA6931459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915AB-2904-42C9-ADDD-CB1DAD83B7C6}">
      <dgm:prSet phldrT="[Текст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Тверская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B6A3BD-FD27-40BD-B15C-7F2B49650D8F}" type="parTrans" cxnId="{6D004A93-B0D5-4C76-AE6D-92CC93B32185}">
      <dgm:prSet/>
      <dgm:spPr/>
      <dgm:t>
        <a:bodyPr/>
        <a:lstStyle/>
        <a:p>
          <a:endParaRPr lang="ru-RU"/>
        </a:p>
      </dgm:t>
    </dgm:pt>
    <dgm:pt modelId="{1246F650-D56B-40AF-9A42-3CFF9ECAAFA0}" type="sibTrans" cxnId="{6D004A93-B0D5-4C76-AE6D-92CC93B32185}">
      <dgm:prSet/>
      <dgm:spPr/>
      <dgm:t>
        <a:bodyPr/>
        <a:lstStyle/>
        <a:p>
          <a:endParaRPr lang="ru-RU"/>
        </a:p>
      </dgm:t>
    </dgm:pt>
    <dgm:pt modelId="{069A5001-0BC2-4781-AEC4-55585E3D3716}">
      <dgm:prSet phldrT="[Текст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Ростовская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4D773-4A05-4BA2-9F2E-3E7D9AC88425}" type="parTrans" cxnId="{F8EB04BA-66C0-4B23-81E7-B396F46A35BF}">
      <dgm:prSet/>
      <dgm:spPr/>
      <dgm:t>
        <a:bodyPr/>
        <a:lstStyle/>
        <a:p>
          <a:endParaRPr lang="ru-RU"/>
        </a:p>
      </dgm:t>
    </dgm:pt>
    <dgm:pt modelId="{B1E46580-C780-4E79-A8BA-6D9E7E5600EC}" type="sibTrans" cxnId="{F8EB04BA-66C0-4B23-81E7-B396F46A35BF}">
      <dgm:prSet/>
      <dgm:spPr/>
      <dgm:t>
        <a:bodyPr/>
        <a:lstStyle/>
        <a:p>
          <a:endParaRPr lang="ru-RU"/>
        </a:p>
      </dgm:t>
    </dgm:pt>
    <dgm:pt modelId="{E5938BC5-28FA-4736-BBED-0622DAFEAC90}">
      <dgm:prSet phldrT="[Текст]" custT="1"/>
      <dgm:spPr>
        <a:solidFill>
          <a:srgbClr val="8DC63F"/>
        </a:solidFill>
        <a:ln>
          <a:solidFill>
            <a:srgbClr val="F15A22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5D3542-DB20-4F4B-B747-80D2ABB654B5}" type="sibTrans" cxnId="{E1210B97-B185-4D85-A167-50529E85ECBB}">
      <dgm:prSet/>
      <dgm:spPr/>
      <dgm:t>
        <a:bodyPr/>
        <a:lstStyle/>
        <a:p>
          <a:endParaRPr lang="ru-RU"/>
        </a:p>
      </dgm:t>
    </dgm:pt>
    <dgm:pt modelId="{500A8DB0-C299-4738-AAEF-E11F0712230F}" type="parTrans" cxnId="{E1210B97-B185-4D85-A167-50529E85ECBB}">
      <dgm:prSet/>
      <dgm:spPr/>
      <dgm:t>
        <a:bodyPr/>
        <a:lstStyle/>
        <a:p>
          <a:endParaRPr lang="ru-RU"/>
        </a:p>
      </dgm:t>
    </dgm:pt>
    <dgm:pt modelId="{A25671DB-7BAD-4EB8-82AD-31FF22CC8BB6}">
      <dgm:prSet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Ивановская область</a:t>
          </a:r>
          <a:endParaRPr lang="ru-RU" sz="2000" dirty="0"/>
        </a:p>
      </dgm:t>
    </dgm:pt>
    <dgm:pt modelId="{F1534350-C311-4093-85E5-4737F325B12E}" type="parTrans" cxnId="{67F4C3BC-EFE2-4D46-B288-FED6ADBE121D}">
      <dgm:prSet/>
      <dgm:spPr/>
      <dgm:t>
        <a:bodyPr/>
        <a:lstStyle/>
        <a:p>
          <a:endParaRPr lang="ru-RU"/>
        </a:p>
      </dgm:t>
    </dgm:pt>
    <dgm:pt modelId="{8C01DD32-4561-463A-9285-3CA99686CF51}" type="sibTrans" cxnId="{67F4C3BC-EFE2-4D46-B288-FED6ADBE121D}">
      <dgm:prSet/>
      <dgm:spPr/>
      <dgm:t>
        <a:bodyPr/>
        <a:lstStyle/>
        <a:p>
          <a:endParaRPr lang="ru-RU"/>
        </a:p>
      </dgm:t>
    </dgm:pt>
    <dgm:pt modelId="{4E344514-8706-4CE0-84B1-C2957FF9201A}">
      <dgm:prSet custT="1"/>
      <dgm:spPr/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Камчатский край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9D7936-5F39-463D-BB98-0715ED63AD96}" type="parTrans" cxnId="{35C26B1A-BBA4-4875-9284-6FC9879A224C}">
      <dgm:prSet/>
      <dgm:spPr/>
      <dgm:t>
        <a:bodyPr/>
        <a:lstStyle/>
        <a:p>
          <a:endParaRPr lang="ru-RU"/>
        </a:p>
      </dgm:t>
    </dgm:pt>
    <dgm:pt modelId="{7C0A3F20-7E06-4CAE-937B-DD19BB52EC79}" type="sibTrans" cxnId="{35C26B1A-BBA4-4875-9284-6FC9879A224C}">
      <dgm:prSet/>
      <dgm:spPr/>
      <dgm:t>
        <a:bodyPr/>
        <a:lstStyle/>
        <a:p>
          <a:endParaRPr lang="ru-RU"/>
        </a:p>
      </dgm:t>
    </dgm:pt>
    <dgm:pt modelId="{FE108A8D-7165-4CDC-A20A-E2C41C9FA409}">
      <dgm:prSet custT="1"/>
      <dgm:spPr/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Республика Бурятия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B568E-7615-45C2-838D-ABAE77C48CCB}" type="parTrans" cxnId="{3A36DF89-69AD-4B6C-A11D-762D12B4576C}">
      <dgm:prSet/>
      <dgm:spPr/>
      <dgm:t>
        <a:bodyPr/>
        <a:lstStyle/>
        <a:p>
          <a:endParaRPr lang="ru-RU"/>
        </a:p>
      </dgm:t>
    </dgm:pt>
    <dgm:pt modelId="{FECB921A-7A88-4469-9001-CA58386D3D70}" type="sibTrans" cxnId="{3A36DF89-69AD-4B6C-A11D-762D12B4576C}">
      <dgm:prSet/>
      <dgm:spPr/>
      <dgm:t>
        <a:bodyPr/>
        <a:lstStyle/>
        <a:p>
          <a:endParaRPr lang="ru-RU"/>
        </a:p>
      </dgm:t>
    </dgm:pt>
    <dgm:pt modelId="{635320C9-3452-487F-9711-D38AC4D3EA57}">
      <dgm:prSet custT="1"/>
      <dgm:spPr/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Амурская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EBD17-A4F2-4AC6-BCFD-4EFCA627E8D7}" type="parTrans" cxnId="{33288AAC-9563-49BA-88B1-F4C79B743D16}">
      <dgm:prSet/>
      <dgm:spPr/>
      <dgm:t>
        <a:bodyPr/>
        <a:lstStyle/>
        <a:p>
          <a:endParaRPr lang="ru-RU"/>
        </a:p>
      </dgm:t>
    </dgm:pt>
    <dgm:pt modelId="{7A5306B9-560A-42B6-ADD6-F7E7D9C47FD0}" type="sibTrans" cxnId="{33288AAC-9563-49BA-88B1-F4C79B743D16}">
      <dgm:prSet/>
      <dgm:spPr/>
      <dgm:t>
        <a:bodyPr/>
        <a:lstStyle/>
        <a:p>
          <a:endParaRPr lang="ru-RU"/>
        </a:p>
      </dgm:t>
    </dgm:pt>
    <dgm:pt modelId="{E525ABC2-7946-4A61-AE04-25BC4782725C}">
      <dgm:prSet custT="1"/>
      <dgm:spPr/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Белгородская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E5FF8-E6E7-4107-BE13-98AF35CFFEA3}" type="parTrans" cxnId="{0BC07A3D-F45D-484D-A3E5-69232EEF34FC}">
      <dgm:prSet/>
      <dgm:spPr/>
      <dgm:t>
        <a:bodyPr/>
        <a:lstStyle/>
        <a:p>
          <a:endParaRPr lang="ru-RU"/>
        </a:p>
      </dgm:t>
    </dgm:pt>
    <dgm:pt modelId="{BD43C29C-0BE3-44DF-8012-0F64080E3282}" type="sibTrans" cxnId="{0BC07A3D-F45D-484D-A3E5-69232EEF34FC}">
      <dgm:prSet/>
      <dgm:spPr/>
      <dgm:t>
        <a:bodyPr/>
        <a:lstStyle/>
        <a:p>
          <a:endParaRPr lang="ru-RU"/>
        </a:p>
      </dgm:t>
    </dgm:pt>
    <dgm:pt modelId="{3A5D6A5B-05A0-40C0-AD8E-E7569AC04565}">
      <dgm:prSet custT="1"/>
      <dgm:spPr/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Еврейская автономная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55AEEB-5D13-490F-BE0A-149FFF267E41}" type="parTrans" cxnId="{3F7FF6F3-6C59-4212-944A-074A7C8BB013}">
      <dgm:prSet/>
      <dgm:spPr/>
      <dgm:t>
        <a:bodyPr/>
        <a:lstStyle/>
        <a:p>
          <a:endParaRPr lang="ru-RU"/>
        </a:p>
      </dgm:t>
    </dgm:pt>
    <dgm:pt modelId="{808B65F5-40D3-4A58-AE70-A470D6A6DC66}" type="sibTrans" cxnId="{3F7FF6F3-6C59-4212-944A-074A7C8BB013}">
      <dgm:prSet/>
      <dgm:spPr/>
      <dgm:t>
        <a:bodyPr/>
        <a:lstStyle/>
        <a:p>
          <a:endParaRPr lang="ru-RU"/>
        </a:p>
      </dgm:t>
    </dgm:pt>
    <dgm:pt modelId="{BAF800F3-8D57-4E0C-B582-908ED5BEA2F8}">
      <dgm:prSet custT="1"/>
      <dgm:spPr/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Курганская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78D42-1510-43B3-AC05-BBA506634948}" type="parTrans" cxnId="{9CB469D0-EE8D-407D-BEFA-0F570851D6A9}">
      <dgm:prSet/>
      <dgm:spPr/>
      <dgm:t>
        <a:bodyPr/>
        <a:lstStyle/>
        <a:p>
          <a:endParaRPr lang="ru-RU"/>
        </a:p>
      </dgm:t>
    </dgm:pt>
    <dgm:pt modelId="{8D0C8383-5CB3-42A3-A8B3-1FCB22E8A192}" type="sibTrans" cxnId="{9CB469D0-EE8D-407D-BEFA-0F570851D6A9}">
      <dgm:prSet/>
      <dgm:spPr/>
      <dgm:t>
        <a:bodyPr/>
        <a:lstStyle/>
        <a:p>
          <a:endParaRPr lang="ru-RU"/>
        </a:p>
      </dgm:t>
    </dgm:pt>
    <dgm:pt modelId="{F86C490C-E3F3-49DB-A0CC-311B6B3A1C66}">
      <dgm:prSet custT="1"/>
      <dgm:spPr/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Республика Адыгея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8D626-8C7B-41DB-9F67-6852D71780F5}" type="parTrans" cxnId="{75FF270F-824F-46C7-9956-D10BB308E466}">
      <dgm:prSet/>
      <dgm:spPr/>
      <dgm:t>
        <a:bodyPr/>
        <a:lstStyle/>
        <a:p>
          <a:endParaRPr lang="ru-RU"/>
        </a:p>
      </dgm:t>
    </dgm:pt>
    <dgm:pt modelId="{DFE15E92-200B-4090-A6BE-3D0E2C2C44EC}" type="sibTrans" cxnId="{75FF270F-824F-46C7-9956-D10BB308E466}">
      <dgm:prSet/>
      <dgm:spPr/>
      <dgm:t>
        <a:bodyPr/>
        <a:lstStyle/>
        <a:p>
          <a:endParaRPr lang="ru-RU"/>
        </a:p>
      </dgm:t>
    </dgm:pt>
    <dgm:pt modelId="{43BD39AB-F637-4A57-BCAC-511B98182DD6}">
      <dgm:prSet custT="1"/>
      <dgm:spPr/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Республика Мордовия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A423C-EDA2-4FDA-8181-4066F20442C2}" type="parTrans" cxnId="{51C3CF8B-A454-4942-AFCD-B092153D0231}">
      <dgm:prSet/>
      <dgm:spPr/>
      <dgm:t>
        <a:bodyPr/>
        <a:lstStyle/>
        <a:p>
          <a:endParaRPr lang="ru-RU"/>
        </a:p>
      </dgm:t>
    </dgm:pt>
    <dgm:pt modelId="{29D71F56-F1AA-4005-B91B-00A0B36346C3}" type="sibTrans" cxnId="{51C3CF8B-A454-4942-AFCD-B092153D0231}">
      <dgm:prSet/>
      <dgm:spPr/>
      <dgm:t>
        <a:bodyPr/>
        <a:lstStyle/>
        <a:p>
          <a:endParaRPr lang="ru-RU"/>
        </a:p>
      </dgm:t>
    </dgm:pt>
    <dgm:pt modelId="{14890966-EA89-4AA3-A87B-548A55445AFD}">
      <dgm:prSet custT="1"/>
      <dgm:spPr/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Курская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6071B-A286-469C-874A-A8F03F71BD91}" type="parTrans" cxnId="{B43BF925-BA85-412D-AF29-1627BD3B42B8}">
      <dgm:prSet/>
      <dgm:spPr/>
      <dgm:t>
        <a:bodyPr/>
        <a:lstStyle/>
        <a:p>
          <a:endParaRPr lang="ru-RU"/>
        </a:p>
      </dgm:t>
    </dgm:pt>
    <dgm:pt modelId="{802AB56E-4761-43D2-8D85-6724C27B2306}" type="sibTrans" cxnId="{B43BF925-BA85-412D-AF29-1627BD3B42B8}">
      <dgm:prSet/>
      <dgm:spPr/>
      <dgm:t>
        <a:bodyPr/>
        <a:lstStyle/>
        <a:p>
          <a:endParaRPr lang="ru-RU"/>
        </a:p>
      </dgm:t>
    </dgm:pt>
    <dgm:pt modelId="{0520531C-8055-46D5-BA1C-6C22EAADA927}">
      <dgm:prSet custT="1"/>
      <dgm:spPr/>
      <dgm:t>
        <a:bodyPr/>
        <a:lstStyle/>
        <a:p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Чувашская Республика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E6CC7-E553-4488-B84C-AD88BB9B3798}" type="parTrans" cxnId="{9E91F160-DD4F-498F-AAED-2582C934AD58}">
      <dgm:prSet/>
      <dgm:spPr/>
      <dgm:t>
        <a:bodyPr/>
        <a:lstStyle/>
        <a:p>
          <a:endParaRPr lang="ru-RU"/>
        </a:p>
      </dgm:t>
    </dgm:pt>
    <dgm:pt modelId="{C590F7DD-3B81-4014-89B4-8D4965D480B5}" type="sibTrans" cxnId="{9E91F160-DD4F-498F-AAED-2582C934AD58}">
      <dgm:prSet/>
      <dgm:spPr/>
      <dgm:t>
        <a:bodyPr/>
        <a:lstStyle/>
        <a:p>
          <a:endParaRPr lang="ru-RU"/>
        </a:p>
      </dgm:t>
    </dgm:pt>
    <dgm:pt modelId="{67B3C21A-7765-4EC5-A1C1-DF0701222C26}">
      <dgm:prSet phldrT="[Текст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Астраханская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E1E327-86B9-49BC-8E50-F1B875E8567B}" type="parTrans" cxnId="{D3E14C7C-DB08-48C1-9B93-3324F26CA668}">
      <dgm:prSet/>
      <dgm:spPr/>
      <dgm:t>
        <a:bodyPr/>
        <a:lstStyle/>
        <a:p>
          <a:endParaRPr lang="ru-RU"/>
        </a:p>
      </dgm:t>
    </dgm:pt>
    <dgm:pt modelId="{09722E55-1425-4F32-9BC2-EE8ACA483204}" type="sibTrans" cxnId="{D3E14C7C-DB08-48C1-9B93-3324F26CA668}">
      <dgm:prSet/>
      <dgm:spPr/>
      <dgm:t>
        <a:bodyPr/>
        <a:lstStyle/>
        <a:p>
          <a:endParaRPr lang="ru-RU"/>
        </a:p>
      </dgm:t>
    </dgm:pt>
    <dgm:pt modelId="{2D586A96-B2B2-469A-9DB1-533A47176E7E}">
      <dgm:prSet phldrT="[Текст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Пензенская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B2890-B12A-442B-9B17-DE5326C1C8D9}" type="parTrans" cxnId="{7D76FA5D-D858-486C-9757-2EB8255819D0}">
      <dgm:prSet/>
      <dgm:spPr/>
      <dgm:t>
        <a:bodyPr/>
        <a:lstStyle/>
        <a:p>
          <a:endParaRPr lang="ru-RU"/>
        </a:p>
      </dgm:t>
    </dgm:pt>
    <dgm:pt modelId="{DB10F7E8-A180-4264-A93A-492CFBF4586A}" type="sibTrans" cxnId="{7D76FA5D-D858-486C-9757-2EB8255819D0}">
      <dgm:prSet/>
      <dgm:spPr/>
      <dgm:t>
        <a:bodyPr/>
        <a:lstStyle/>
        <a:p>
          <a:endParaRPr lang="ru-RU"/>
        </a:p>
      </dgm:t>
    </dgm:pt>
    <dgm:pt modelId="{A3FC14FD-F998-48F3-BAEE-01D0D804DE9A}">
      <dgm:prSet phldrT="[Текст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Тамбовская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648829-2669-49C9-90B1-DD96A97B5F03}" type="parTrans" cxnId="{25B2E1D5-36C7-4CA6-946F-80C5DF5D98E2}">
      <dgm:prSet/>
      <dgm:spPr/>
      <dgm:t>
        <a:bodyPr/>
        <a:lstStyle/>
        <a:p>
          <a:endParaRPr lang="ru-RU"/>
        </a:p>
      </dgm:t>
    </dgm:pt>
    <dgm:pt modelId="{783AE589-B4A3-48DE-8500-ADBFC4CC1BE1}" type="sibTrans" cxnId="{25B2E1D5-36C7-4CA6-946F-80C5DF5D98E2}">
      <dgm:prSet/>
      <dgm:spPr/>
      <dgm:t>
        <a:bodyPr/>
        <a:lstStyle/>
        <a:p>
          <a:endParaRPr lang="ru-RU"/>
        </a:p>
      </dgm:t>
    </dgm:pt>
    <dgm:pt modelId="{CE1A5926-3663-415B-9BFD-F65C9D5877ED}">
      <dgm:prSet phldrT="[Текст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Кировская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7FB3F-1D63-4386-A4A3-D67A1543AC7B}" type="parTrans" cxnId="{BF6FD676-2462-469D-9FCF-4954F4501D2A}">
      <dgm:prSet/>
      <dgm:spPr/>
      <dgm:t>
        <a:bodyPr/>
        <a:lstStyle/>
        <a:p>
          <a:endParaRPr lang="ru-RU"/>
        </a:p>
      </dgm:t>
    </dgm:pt>
    <dgm:pt modelId="{668F29F3-D789-4AA2-AB78-15FDCDC5CB64}" type="sibTrans" cxnId="{BF6FD676-2462-469D-9FCF-4954F4501D2A}">
      <dgm:prSet/>
      <dgm:spPr/>
      <dgm:t>
        <a:bodyPr/>
        <a:lstStyle/>
        <a:p>
          <a:endParaRPr lang="ru-RU"/>
        </a:p>
      </dgm:t>
    </dgm:pt>
    <dgm:pt modelId="{EAB7E393-B024-4824-A4A0-334F13FD2F2B}">
      <dgm:prSet phldrT="[Текст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Калужская область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A04C34-6F5E-443B-BBF2-CD4513B95376}" type="parTrans" cxnId="{799549A8-89E9-4ADE-9EFE-2E2EC3CF19BA}">
      <dgm:prSet/>
      <dgm:spPr/>
      <dgm:t>
        <a:bodyPr/>
        <a:lstStyle/>
        <a:p>
          <a:endParaRPr lang="ru-RU"/>
        </a:p>
      </dgm:t>
    </dgm:pt>
    <dgm:pt modelId="{98A58747-36DC-420B-852D-DA17EFBFEC47}" type="sibTrans" cxnId="{799549A8-89E9-4ADE-9EFE-2E2EC3CF19BA}">
      <dgm:prSet/>
      <dgm:spPr/>
      <dgm:t>
        <a:bodyPr/>
        <a:lstStyle/>
        <a:p>
          <a:endParaRPr lang="ru-RU"/>
        </a:p>
      </dgm:t>
    </dgm:pt>
    <dgm:pt modelId="{AAD00FB8-39E7-4B90-BA8E-8DDBA8278660}">
      <dgm:prSet phldrT="[Текст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Карачаево-Черкесская Республика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074B0-A1BF-4E15-8FB1-4D06F32A1BC1}" type="parTrans" cxnId="{5CE0CD15-D809-473B-9CC5-104DF14DDF47}">
      <dgm:prSet/>
      <dgm:spPr/>
      <dgm:t>
        <a:bodyPr/>
        <a:lstStyle/>
        <a:p>
          <a:endParaRPr lang="ru-RU"/>
        </a:p>
      </dgm:t>
    </dgm:pt>
    <dgm:pt modelId="{78E413B0-D96B-4C15-86C1-73072055DBE1}" type="sibTrans" cxnId="{5CE0CD15-D809-473B-9CC5-104DF14DDF47}">
      <dgm:prSet/>
      <dgm:spPr/>
      <dgm:t>
        <a:bodyPr/>
        <a:lstStyle/>
        <a:p>
          <a:endParaRPr lang="ru-RU"/>
        </a:p>
      </dgm:t>
    </dgm:pt>
    <dgm:pt modelId="{0C14BC63-A215-42A5-83D0-6A5EEA426AB9}">
      <dgm:prSet phldrT="[Текст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Архангельская область</a:t>
          </a:r>
          <a:endParaRPr lang="ru-RU" sz="2000" dirty="0" smtClean="0"/>
        </a:p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04AFB0-F71D-4E15-9275-FAFDFAEB9455}" type="sibTrans" cxnId="{E342ECF2-4751-4A2A-B2EC-F59797B03683}">
      <dgm:prSet/>
      <dgm:spPr/>
      <dgm:t>
        <a:bodyPr/>
        <a:lstStyle/>
        <a:p>
          <a:endParaRPr lang="ru-RU"/>
        </a:p>
      </dgm:t>
    </dgm:pt>
    <dgm:pt modelId="{B74388D6-D192-4465-A6EF-0CFBF2FD765B}" type="parTrans" cxnId="{E342ECF2-4751-4A2A-B2EC-F59797B03683}">
      <dgm:prSet/>
      <dgm:spPr/>
      <dgm:t>
        <a:bodyPr/>
        <a:lstStyle/>
        <a:p>
          <a:endParaRPr lang="ru-RU"/>
        </a:p>
      </dgm:t>
    </dgm:pt>
    <dgm:pt modelId="{96E0CE97-1A3D-4FAE-BC97-4D86F4BFA372}">
      <dgm:prSet phldrT="[Текст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Республика Коми</a:t>
          </a:r>
          <a:endParaRPr lang="ru-RU" sz="20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E1AAA-5FD8-4188-9959-42FDBAC4A4D1}" type="sibTrans" cxnId="{6981DF9D-EDB1-4512-984C-C9FDCDCF0A7A}">
      <dgm:prSet/>
      <dgm:spPr/>
      <dgm:t>
        <a:bodyPr/>
        <a:lstStyle/>
        <a:p>
          <a:endParaRPr lang="ru-RU"/>
        </a:p>
      </dgm:t>
    </dgm:pt>
    <dgm:pt modelId="{DD38432E-B2B6-43F1-BEB0-1AEFFAE53004}" type="parTrans" cxnId="{6981DF9D-EDB1-4512-984C-C9FDCDCF0A7A}">
      <dgm:prSet/>
      <dgm:spPr/>
      <dgm:t>
        <a:bodyPr/>
        <a:lstStyle/>
        <a:p>
          <a:endParaRPr lang="ru-RU"/>
        </a:p>
      </dgm:t>
    </dgm:pt>
    <dgm:pt modelId="{26E9B0E7-E338-4230-8842-19068ED6CE1B}">
      <dgm:prSet phldrT="[Текст]" custT="1"/>
      <dgm:spPr>
        <a:solidFill>
          <a:srgbClr val="FCAF26"/>
        </a:solidFill>
        <a:ln>
          <a:solidFill>
            <a:srgbClr val="F15A22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53C584-3917-42BB-BE13-E1425EA66583}" type="sibTrans" cxnId="{BCDD5657-10E1-4BB3-B4D6-6BA6749E17F7}">
      <dgm:prSet/>
      <dgm:spPr/>
      <dgm:t>
        <a:bodyPr/>
        <a:lstStyle/>
        <a:p>
          <a:endParaRPr lang="ru-RU"/>
        </a:p>
      </dgm:t>
    </dgm:pt>
    <dgm:pt modelId="{9F9538A3-4B12-4DCB-BEEB-BBC4638EE6B0}" type="parTrans" cxnId="{BCDD5657-10E1-4BB3-B4D6-6BA6749E17F7}">
      <dgm:prSet/>
      <dgm:spPr/>
      <dgm:t>
        <a:bodyPr/>
        <a:lstStyle/>
        <a:p>
          <a:endParaRPr lang="ru-RU"/>
        </a:p>
      </dgm:t>
    </dgm:pt>
    <dgm:pt modelId="{D78A5DB2-497A-43C7-BCE4-E35F6EC67458}" type="pres">
      <dgm:prSet presAssocID="{D91A454A-2664-4D2A-A56B-DAA6931459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6B7078-3021-4A02-8A09-E48F73B03360}" type="pres">
      <dgm:prSet presAssocID="{26E9B0E7-E338-4230-8842-19068ED6CE1B}" presName="composite" presStyleCnt="0"/>
      <dgm:spPr/>
    </dgm:pt>
    <dgm:pt modelId="{56069641-5E37-4A04-AC8C-E8B42029F702}" type="pres">
      <dgm:prSet presAssocID="{26E9B0E7-E338-4230-8842-19068ED6CE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7A534-04A9-43E1-8487-382F449C58D8}" type="pres">
      <dgm:prSet presAssocID="{26E9B0E7-E338-4230-8842-19068ED6CE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6B039-2132-4EA3-9EDB-739784778BB4}" type="pres">
      <dgm:prSet presAssocID="{4A53C584-3917-42BB-BE13-E1425EA66583}" presName="space" presStyleCnt="0"/>
      <dgm:spPr/>
    </dgm:pt>
    <dgm:pt modelId="{69ADA0C5-D350-4E76-81CD-C3CA3FACD95D}" type="pres">
      <dgm:prSet presAssocID="{E5938BC5-28FA-4736-BBED-0622DAFEAC90}" presName="composite" presStyleCnt="0"/>
      <dgm:spPr/>
    </dgm:pt>
    <dgm:pt modelId="{181DC021-2868-4453-86C7-43B4AED9CFDF}" type="pres">
      <dgm:prSet presAssocID="{E5938BC5-28FA-4736-BBED-0622DAFEAC9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270EE-8073-4CF6-B12B-AF084B93E2C7}" type="pres">
      <dgm:prSet presAssocID="{E5938BC5-28FA-4736-BBED-0622DAFEAC9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2D609-4370-40F6-A8E5-F78EFF5296FA}" type="presOf" srcId="{43BD39AB-F637-4A57-BCAC-511B98182DD6}" destId="{063270EE-8073-4CF6-B12B-AF084B93E2C7}" srcOrd="0" destOrd="8" presId="urn:microsoft.com/office/officeart/2005/8/layout/hList1"/>
    <dgm:cxn modelId="{67F4C3BC-EFE2-4D46-B288-FED6ADBE121D}" srcId="{E5938BC5-28FA-4736-BBED-0622DAFEAC90}" destId="{A25671DB-7BAD-4EB8-82AD-31FF22CC8BB6}" srcOrd="0" destOrd="0" parTransId="{F1534350-C311-4093-85E5-4737F325B12E}" sibTransId="{8C01DD32-4561-463A-9285-3CA99686CF51}"/>
    <dgm:cxn modelId="{DF90C1A6-2965-47DB-946F-DD06503C8C94}" type="presOf" srcId="{713915AB-2904-42C9-ADDD-CB1DAD83B7C6}" destId="{19F7A534-04A9-43E1-8487-382F449C58D8}" srcOrd="0" destOrd="0" presId="urn:microsoft.com/office/officeart/2005/8/layout/hList1"/>
    <dgm:cxn modelId="{FDB6907E-6915-40AE-9FD8-BD4DD2113B4D}" type="presOf" srcId="{A3FC14FD-F998-48F3-BAEE-01D0D804DE9A}" destId="{19F7A534-04A9-43E1-8487-382F449C58D8}" srcOrd="0" destOrd="3" presId="urn:microsoft.com/office/officeart/2005/8/layout/hList1"/>
    <dgm:cxn modelId="{B43BF925-BA85-412D-AF29-1627BD3B42B8}" srcId="{E5938BC5-28FA-4736-BBED-0622DAFEAC90}" destId="{14890966-EA89-4AA3-A87B-548A55445AFD}" srcOrd="9" destOrd="0" parTransId="{8326071B-A286-469C-874A-A8F03F71BD91}" sibTransId="{802AB56E-4761-43D2-8D85-6724C27B2306}"/>
    <dgm:cxn modelId="{3AAFD7E9-8C87-4CD6-8095-99D2926F80B7}" type="presOf" srcId="{14890966-EA89-4AA3-A87B-548A55445AFD}" destId="{063270EE-8073-4CF6-B12B-AF084B93E2C7}" srcOrd="0" destOrd="9" presId="urn:microsoft.com/office/officeart/2005/8/layout/hList1"/>
    <dgm:cxn modelId="{75FF270F-824F-46C7-9956-D10BB308E466}" srcId="{E5938BC5-28FA-4736-BBED-0622DAFEAC90}" destId="{F86C490C-E3F3-49DB-A0CC-311B6B3A1C66}" srcOrd="7" destOrd="0" parTransId="{92E8D626-8C7B-41DB-9F67-6852D71780F5}" sibTransId="{DFE15E92-200B-4090-A6BE-3D0E2C2C44EC}"/>
    <dgm:cxn modelId="{799549A8-89E9-4ADE-9EFE-2E2EC3CF19BA}" srcId="{26E9B0E7-E338-4230-8842-19068ED6CE1B}" destId="{EAB7E393-B024-4824-A4A0-334F13FD2F2B}" srcOrd="5" destOrd="0" parTransId="{5CA04C34-6F5E-443B-BBF2-CD4513B95376}" sibTransId="{98A58747-36DC-420B-852D-DA17EFBFEC47}"/>
    <dgm:cxn modelId="{33288AAC-9563-49BA-88B1-F4C79B743D16}" srcId="{E5938BC5-28FA-4736-BBED-0622DAFEAC90}" destId="{635320C9-3452-487F-9711-D38AC4D3EA57}" srcOrd="3" destOrd="0" parTransId="{E17EBD17-A4F2-4AC6-BCFD-4EFCA627E8D7}" sibTransId="{7A5306B9-560A-42B6-ADD6-F7E7D9C47FD0}"/>
    <dgm:cxn modelId="{35C26B1A-BBA4-4875-9284-6FC9879A224C}" srcId="{E5938BC5-28FA-4736-BBED-0622DAFEAC90}" destId="{4E344514-8706-4CE0-84B1-C2957FF9201A}" srcOrd="1" destOrd="0" parTransId="{CB9D7936-5F39-463D-BB98-0715ED63AD96}" sibTransId="{7C0A3F20-7E06-4CAE-937B-DD19BB52EC79}"/>
    <dgm:cxn modelId="{E342ECF2-4751-4A2A-B2EC-F59797B03683}" srcId="{26E9B0E7-E338-4230-8842-19068ED6CE1B}" destId="{0C14BC63-A215-42A5-83D0-6A5EEA426AB9}" srcOrd="9" destOrd="0" parTransId="{B74388D6-D192-4465-A6EF-0CFBF2FD765B}" sibTransId="{DF04AFB0-F71D-4E15-9275-FAFDFAEB9455}"/>
    <dgm:cxn modelId="{F8EB04BA-66C0-4B23-81E7-B396F46A35BF}" srcId="{26E9B0E7-E338-4230-8842-19068ED6CE1B}" destId="{069A5001-0BC2-4781-AEC4-55585E3D3716}" srcOrd="6" destOrd="0" parTransId="{E224D773-4A05-4BA2-9F2E-3E7D9AC88425}" sibTransId="{B1E46580-C780-4E79-A8BA-6D9E7E5600EC}"/>
    <dgm:cxn modelId="{51C3CF8B-A454-4942-AFCD-B092153D0231}" srcId="{E5938BC5-28FA-4736-BBED-0622DAFEAC90}" destId="{43BD39AB-F637-4A57-BCAC-511B98182DD6}" srcOrd="8" destOrd="0" parTransId="{4EDA423C-EDA2-4FDA-8181-4066F20442C2}" sibTransId="{29D71F56-F1AA-4005-B91B-00A0B36346C3}"/>
    <dgm:cxn modelId="{53D57088-016B-4ADD-8E24-75327FC07D10}" type="presOf" srcId="{0C14BC63-A215-42A5-83D0-6A5EEA426AB9}" destId="{19F7A534-04A9-43E1-8487-382F449C58D8}" srcOrd="0" destOrd="9" presId="urn:microsoft.com/office/officeart/2005/8/layout/hList1"/>
    <dgm:cxn modelId="{C0BC6282-94E9-4381-B61E-4E638783E950}" type="presOf" srcId="{E525ABC2-7946-4A61-AE04-25BC4782725C}" destId="{063270EE-8073-4CF6-B12B-AF084B93E2C7}" srcOrd="0" destOrd="4" presId="urn:microsoft.com/office/officeart/2005/8/layout/hList1"/>
    <dgm:cxn modelId="{F6D383FB-0F75-425D-86CC-E56711AD764C}" type="presOf" srcId="{26E9B0E7-E338-4230-8842-19068ED6CE1B}" destId="{56069641-5E37-4A04-AC8C-E8B42029F702}" srcOrd="0" destOrd="0" presId="urn:microsoft.com/office/officeart/2005/8/layout/hList1"/>
    <dgm:cxn modelId="{4AB08698-8AF8-4DD3-AEBE-C96BB46D86B8}" type="presOf" srcId="{EAB7E393-B024-4824-A4A0-334F13FD2F2B}" destId="{19F7A534-04A9-43E1-8487-382F449C58D8}" srcOrd="0" destOrd="5" presId="urn:microsoft.com/office/officeart/2005/8/layout/hList1"/>
    <dgm:cxn modelId="{DE547670-6409-4540-B1BE-ECDE07192429}" type="presOf" srcId="{BAF800F3-8D57-4E0C-B582-908ED5BEA2F8}" destId="{063270EE-8073-4CF6-B12B-AF084B93E2C7}" srcOrd="0" destOrd="6" presId="urn:microsoft.com/office/officeart/2005/8/layout/hList1"/>
    <dgm:cxn modelId="{6D004A93-B0D5-4C76-AE6D-92CC93B32185}" srcId="{26E9B0E7-E338-4230-8842-19068ED6CE1B}" destId="{713915AB-2904-42C9-ADDD-CB1DAD83B7C6}" srcOrd="0" destOrd="0" parTransId="{68B6A3BD-FD27-40BD-B15C-7F2B49650D8F}" sibTransId="{1246F650-D56B-40AF-9A42-3CFF9ECAAFA0}"/>
    <dgm:cxn modelId="{BF6FD676-2462-469D-9FCF-4954F4501D2A}" srcId="{26E9B0E7-E338-4230-8842-19068ED6CE1B}" destId="{CE1A5926-3663-415B-9BFD-F65C9D5877ED}" srcOrd="4" destOrd="0" parTransId="{E537FB3F-1D63-4386-A4A3-D67A1543AC7B}" sibTransId="{668F29F3-D789-4AA2-AB78-15FDCDC5CB64}"/>
    <dgm:cxn modelId="{BCDD5657-10E1-4BB3-B4D6-6BA6749E17F7}" srcId="{D91A454A-2664-4D2A-A56B-DAA693145939}" destId="{26E9B0E7-E338-4230-8842-19068ED6CE1B}" srcOrd="0" destOrd="0" parTransId="{9F9538A3-4B12-4DCB-BEEB-BBC4638EE6B0}" sibTransId="{4A53C584-3917-42BB-BE13-E1425EA66583}"/>
    <dgm:cxn modelId="{1B655159-5DAE-41A2-9B57-F03026D1A917}" type="presOf" srcId="{67B3C21A-7765-4EC5-A1C1-DF0701222C26}" destId="{19F7A534-04A9-43E1-8487-382F449C58D8}" srcOrd="0" destOrd="1" presId="urn:microsoft.com/office/officeart/2005/8/layout/hList1"/>
    <dgm:cxn modelId="{7D76FA5D-D858-486C-9757-2EB8255819D0}" srcId="{26E9B0E7-E338-4230-8842-19068ED6CE1B}" destId="{2D586A96-B2B2-469A-9DB1-533A47176E7E}" srcOrd="2" destOrd="0" parTransId="{50CB2890-B12A-442B-9B17-DE5326C1C8D9}" sibTransId="{DB10F7E8-A180-4264-A93A-492CFBF4586A}"/>
    <dgm:cxn modelId="{3F7FF6F3-6C59-4212-944A-074A7C8BB013}" srcId="{E5938BC5-28FA-4736-BBED-0622DAFEAC90}" destId="{3A5D6A5B-05A0-40C0-AD8E-E7569AC04565}" srcOrd="5" destOrd="0" parTransId="{A455AEEB-5D13-490F-BE0A-149FFF267E41}" sibTransId="{808B65F5-40D3-4A58-AE70-A470D6A6DC66}"/>
    <dgm:cxn modelId="{45C9C6CA-B871-4DD4-B535-0DEBB53C42F0}" type="presOf" srcId="{96E0CE97-1A3D-4FAE-BC97-4D86F4BFA372}" destId="{19F7A534-04A9-43E1-8487-382F449C58D8}" srcOrd="0" destOrd="8" presId="urn:microsoft.com/office/officeart/2005/8/layout/hList1"/>
    <dgm:cxn modelId="{E1210B97-B185-4D85-A167-50529E85ECBB}" srcId="{D91A454A-2664-4D2A-A56B-DAA693145939}" destId="{E5938BC5-28FA-4736-BBED-0622DAFEAC90}" srcOrd="1" destOrd="0" parTransId="{500A8DB0-C299-4738-AAEF-E11F0712230F}" sibTransId="{C45D3542-DB20-4F4B-B747-80D2ABB654B5}"/>
    <dgm:cxn modelId="{6981DF9D-EDB1-4512-984C-C9FDCDCF0A7A}" srcId="{26E9B0E7-E338-4230-8842-19068ED6CE1B}" destId="{96E0CE97-1A3D-4FAE-BC97-4D86F4BFA372}" srcOrd="8" destOrd="0" parTransId="{DD38432E-B2B6-43F1-BEB0-1AEFFAE53004}" sibTransId="{5E7E1AAA-5FD8-4188-9959-42FDBAC4A4D1}"/>
    <dgm:cxn modelId="{B0638164-3F35-4507-BEB6-A03D79CA71A4}" type="presOf" srcId="{635320C9-3452-487F-9711-D38AC4D3EA57}" destId="{063270EE-8073-4CF6-B12B-AF084B93E2C7}" srcOrd="0" destOrd="3" presId="urn:microsoft.com/office/officeart/2005/8/layout/hList1"/>
    <dgm:cxn modelId="{09217C26-0D43-4F79-9B31-68BE5F49BA51}" type="presOf" srcId="{D91A454A-2664-4D2A-A56B-DAA693145939}" destId="{D78A5DB2-497A-43C7-BCE4-E35F6EC67458}" srcOrd="0" destOrd="0" presId="urn:microsoft.com/office/officeart/2005/8/layout/hList1"/>
    <dgm:cxn modelId="{14E8438E-3F8F-44DC-97D4-33964B2978AD}" type="presOf" srcId="{A25671DB-7BAD-4EB8-82AD-31FF22CC8BB6}" destId="{063270EE-8073-4CF6-B12B-AF084B93E2C7}" srcOrd="0" destOrd="0" presId="urn:microsoft.com/office/officeart/2005/8/layout/hList1"/>
    <dgm:cxn modelId="{0BC07A3D-F45D-484D-A3E5-69232EEF34FC}" srcId="{E5938BC5-28FA-4736-BBED-0622DAFEAC90}" destId="{E525ABC2-7946-4A61-AE04-25BC4782725C}" srcOrd="4" destOrd="0" parTransId="{584E5FF8-E6E7-4107-BE13-98AF35CFFEA3}" sibTransId="{BD43C29C-0BE3-44DF-8012-0F64080E3282}"/>
    <dgm:cxn modelId="{F1DC19E7-7A6F-48D0-9BE2-5BF8F994686D}" type="presOf" srcId="{AAD00FB8-39E7-4B90-BA8E-8DDBA8278660}" destId="{19F7A534-04A9-43E1-8487-382F449C58D8}" srcOrd="0" destOrd="7" presId="urn:microsoft.com/office/officeart/2005/8/layout/hList1"/>
    <dgm:cxn modelId="{D3E14C7C-DB08-48C1-9B93-3324F26CA668}" srcId="{26E9B0E7-E338-4230-8842-19068ED6CE1B}" destId="{67B3C21A-7765-4EC5-A1C1-DF0701222C26}" srcOrd="1" destOrd="0" parTransId="{52E1E327-86B9-49BC-8E50-F1B875E8567B}" sibTransId="{09722E55-1425-4F32-9BC2-EE8ACA483204}"/>
    <dgm:cxn modelId="{25B2E1D5-36C7-4CA6-946F-80C5DF5D98E2}" srcId="{26E9B0E7-E338-4230-8842-19068ED6CE1B}" destId="{A3FC14FD-F998-48F3-BAEE-01D0D804DE9A}" srcOrd="3" destOrd="0" parTransId="{FB648829-2669-49C9-90B1-DD96A97B5F03}" sibTransId="{783AE589-B4A3-48DE-8500-ADBFC4CC1BE1}"/>
    <dgm:cxn modelId="{D6B6B25A-7E62-4FC7-B2A8-BD05FB3A8F44}" type="presOf" srcId="{F86C490C-E3F3-49DB-A0CC-311B6B3A1C66}" destId="{063270EE-8073-4CF6-B12B-AF084B93E2C7}" srcOrd="0" destOrd="7" presId="urn:microsoft.com/office/officeart/2005/8/layout/hList1"/>
    <dgm:cxn modelId="{5296A737-BF88-42B3-B68F-C698D87C9099}" type="presOf" srcId="{2D586A96-B2B2-469A-9DB1-533A47176E7E}" destId="{19F7A534-04A9-43E1-8487-382F449C58D8}" srcOrd="0" destOrd="2" presId="urn:microsoft.com/office/officeart/2005/8/layout/hList1"/>
    <dgm:cxn modelId="{470A0D2A-E1BD-4437-8EE7-01895D6218F8}" type="presOf" srcId="{4E344514-8706-4CE0-84B1-C2957FF9201A}" destId="{063270EE-8073-4CF6-B12B-AF084B93E2C7}" srcOrd="0" destOrd="1" presId="urn:microsoft.com/office/officeart/2005/8/layout/hList1"/>
    <dgm:cxn modelId="{9CB469D0-EE8D-407D-BEFA-0F570851D6A9}" srcId="{E5938BC5-28FA-4736-BBED-0622DAFEAC90}" destId="{BAF800F3-8D57-4E0C-B582-908ED5BEA2F8}" srcOrd="6" destOrd="0" parTransId="{A3878D42-1510-43B3-AC05-BBA506634948}" sibTransId="{8D0C8383-5CB3-42A3-A8B3-1FCB22E8A192}"/>
    <dgm:cxn modelId="{9E91F160-DD4F-498F-AAED-2582C934AD58}" srcId="{E5938BC5-28FA-4736-BBED-0622DAFEAC90}" destId="{0520531C-8055-46D5-BA1C-6C22EAADA927}" srcOrd="10" destOrd="0" parTransId="{B90E6CC7-E553-4488-B84C-AD88BB9B3798}" sibTransId="{C590F7DD-3B81-4014-89B4-8D4965D480B5}"/>
    <dgm:cxn modelId="{599F40D0-1317-48E4-A118-10A45A55DD5E}" type="presOf" srcId="{0520531C-8055-46D5-BA1C-6C22EAADA927}" destId="{063270EE-8073-4CF6-B12B-AF084B93E2C7}" srcOrd="0" destOrd="10" presId="urn:microsoft.com/office/officeart/2005/8/layout/hList1"/>
    <dgm:cxn modelId="{58280435-1798-48B2-ADDD-D7A7702FE5FC}" type="presOf" srcId="{FE108A8D-7165-4CDC-A20A-E2C41C9FA409}" destId="{063270EE-8073-4CF6-B12B-AF084B93E2C7}" srcOrd="0" destOrd="2" presId="urn:microsoft.com/office/officeart/2005/8/layout/hList1"/>
    <dgm:cxn modelId="{3A36DF89-69AD-4B6C-A11D-762D12B4576C}" srcId="{E5938BC5-28FA-4736-BBED-0622DAFEAC90}" destId="{FE108A8D-7165-4CDC-A20A-E2C41C9FA409}" srcOrd="2" destOrd="0" parTransId="{70CB568E-7615-45C2-838D-ABAE77C48CCB}" sibTransId="{FECB921A-7A88-4469-9001-CA58386D3D70}"/>
    <dgm:cxn modelId="{4BCA177A-28D1-4E83-A1F7-3FC21DAF1601}" type="presOf" srcId="{E5938BC5-28FA-4736-BBED-0622DAFEAC90}" destId="{181DC021-2868-4453-86C7-43B4AED9CFDF}" srcOrd="0" destOrd="0" presId="urn:microsoft.com/office/officeart/2005/8/layout/hList1"/>
    <dgm:cxn modelId="{5CE0CD15-D809-473B-9CC5-104DF14DDF47}" srcId="{26E9B0E7-E338-4230-8842-19068ED6CE1B}" destId="{AAD00FB8-39E7-4B90-BA8E-8DDBA8278660}" srcOrd="7" destOrd="0" parTransId="{5A4074B0-A1BF-4E15-8FB1-4D06F32A1BC1}" sibTransId="{78E413B0-D96B-4C15-86C1-73072055DBE1}"/>
    <dgm:cxn modelId="{7ACFEB55-B74F-4B0F-A666-0980CF059322}" type="presOf" srcId="{3A5D6A5B-05A0-40C0-AD8E-E7569AC04565}" destId="{063270EE-8073-4CF6-B12B-AF084B93E2C7}" srcOrd="0" destOrd="5" presId="urn:microsoft.com/office/officeart/2005/8/layout/hList1"/>
    <dgm:cxn modelId="{0451499B-162B-436B-89C7-A9904817B8CA}" type="presOf" srcId="{CE1A5926-3663-415B-9BFD-F65C9D5877ED}" destId="{19F7A534-04A9-43E1-8487-382F449C58D8}" srcOrd="0" destOrd="4" presId="urn:microsoft.com/office/officeart/2005/8/layout/hList1"/>
    <dgm:cxn modelId="{4358B64A-D953-4373-BB56-E9F6C67D87FD}" type="presOf" srcId="{069A5001-0BC2-4781-AEC4-55585E3D3716}" destId="{19F7A534-04A9-43E1-8487-382F449C58D8}" srcOrd="0" destOrd="6" presId="urn:microsoft.com/office/officeart/2005/8/layout/hList1"/>
    <dgm:cxn modelId="{FDD141F4-2CF8-4654-8A57-DCC04911D296}" type="presParOf" srcId="{D78A5DB2-497A-43C7-BCE4-E35F6EC67458}" destId="{C76B7078-3021-4A02-8A09-E48F73B03360}" srcOrd="0" destOrd="0" presId="urn:microsoft.com/office/officeart/2005/8/layout/hList1"/>
    <dgm:cxn modelId="{5DCA6DBA-F83E-4A2A-A91E-C7FC96EFFB10}" type="presParOf" srcId="{C76B7078-3021-4A02-8A09-E48F73B03360}" destId="{56069641-5E37-4A04-AC8C-E8B42029F702}" srcOrd="0" destOrd="0" presId="urn:microsoft.com/office/officeart/2005/8/layout/hList1"/>
    <dgm:cxn modelId="{E93AC1BD-7FBF-4219-9991-A2F00876666B}" type="presParOf" srcId="{C76B7078-3021-4A02-8A09-E48F73B03360}" destId="{19F7A534-04A9-43E1-8487-382F449C58D8}" srcOrd="1" destOrd="0" presId="urn:microsoft.com/office/officeart/2005/8/layout/hList1"/>
    <dgm:cxn modelId="{D628869A-D6ED-4D72-B79A-458340CDD6B0}" type="presParOf" srcId="{D78A5DB2-497A-43C7-BCE4-E35F6EC67458}" destId="{2696B039-2132-4EA3-9EDB-739784778BB4}" srcOrd="1" destOrd="0" presId="urn:microsoft.com/office/officeart/2005/8/layout/hList1"/>
    <dgm:cxn modelId="{1ACEEA96-581C-43AD-A793-1F56E2435417}" type="presParOf" srcId="{D78A5DB2-497A-43C7-BCE4-E35F6EC67458}" destId="{69ADA0C5-D350-4E76-81CD-C3CA3FACD95D}" srcOrd="2" destOrd="0" presId="urn:microsoft.com/office/officeart/2005/8/layout/hList1"/>
    <dgm:cxn modelId="{36C09091-5A96-4E65-8C70-6B9822317785}" type="presParOf" srcId="{69ADA0C5-D350-4E76-81CD-C3CA3FACD95D}" destId="{181DC021-2868-4453-86C7-43B4AED9CFDF}" srcOrd="0" destOrd="0" presId="urn:microsoft.com/office/officeart/2005/8/layout/hList1"/>
    <dgm:cxn modelId="{24C34351-219C-4A6C-8659-183BB345B6BF}" type="presParOf" srcId="{69ADA0C5-D350-4E76-81CD-C3CA3FACD95D}" destId="{063270EE-8073-4CF6-B12B-AF084B93E2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AC048-4ABD-47D7-B139-1EE80DF8400D}">
      <dsp:nvSpPr>
        <dsp:cNvPr id="0" name=""/>
        <dsp:cNvSpPr/>
      </dsp:nvSpPr>
      <dsp:spPr>
        <a:xfrm>
          <a:off x="961495" y="61"/>
          <a:ext cx="5418605" cy="54186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0C8193-B917-40A8-895F-F4CABA1539D3}">
      <dsp:nvSpPr>
        <dsp:cNvPr id="0" name=""/>
        <dsp:cNvSpPr/>
      </dsp:nvSpPr>
      <dsp:spPr>
        <a:xfrm>
          <a:off x="1339794" y="227612"/>
          <a:ext cx="975349" cy="975349"/>
        </a:xfrm>
        <a:prstGeom prst="ellipse">
          <a:avLst/>
        </a:prstGeom>
        <a:solidFill>
          <a:schemeClr val="accent5">
            <a:alpha val="50000"/>
            <a:hueOff val="2879179"/>
            <a:satOff val="-1345"/>
            <a:lumOff val="-15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154C6F-1CD3-4A9A-B5D1-FE6842FC4B83}">
      <dsp:nvSpPr>
        <dsp:cNvPr id="0" name=""/>
        <dsp:cNvSpPr/>
      </dsp:nvSpPr>
      <dsp:spPr>
        <a:xfrm>
          <a:off x="1827468" y="227612"/>
          <a:ext cx="5217062" cy="97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0" bIns="63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ВАЖНО!</a:t>
          </a:r>
          <a:endParaRPr lang="ru-RU" sz="5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7468" y="227612"/>
        <a:ext cx="5217062" cy="975349"/>
      </dsp:txXfrm>
    </dsp:sp>
    <dsp:sp modelId="{A94D0C44-B052-4B2D-AD8F-ABDD5B7DA505}">
      <dsp:nvSpPr>
        <dsp:cNvPr id="0" name=""/>
        <dsp:cNvSpPr/>
      </dsp:nvSpPr>
      <dsp:spPr>
        <a:xfrm>
          <a:off x="1827468" y="1202961"/>
          <a:ext cx="5217062" cy="40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Актуальность.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827468" y="1202961"/>
        <a:ext cx="5217062" cy="401579"/>
      </dsp:txXfrm>
    </dsp:sp>
    <dsp:sp modelId="{A1DFFC5F-E2F7-4AD3-AB56-856C5BEFA9A6}">
      <dsp:nvSpPr>
        <dsp:cNvPr id="0" name=""/>
        <dsp:cNvSpPr/>
      </dsp:nvSpPr>
      <dsp:spPr>
        <a:xfrm>
          <a:off x="1827468" y="1604540"/>
          <a:ext cx="144156" cy="144156"/>
        </a:xfrm>
        <a:prstGeom prst="ellipse">
          <a:avLst/>
        </a:prstGeom>
        <a:solidFill>
          <a:schemeClr val="accent5">
            <a:alpha val="50000"/>
            <a:hueOff val="5758359"/>
            <a:satOff val="-2691"/>
            <a:lumOff val="-302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BCC8C5-323D-4649-8472-A0E0597D6DF7}">
      <dsp:nvSpPr>
        <dsp:cNvPr id="0" name=""/>
        <dsp:cNvSpPr/>
      </dsp:nvSpPr>
      <dsp:spPr>
        <a:xfrm>
          <a:off x="1827468" y="1748697"/>
          <a:ext cx="5217062" cy="40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bg1"/>
              </a:solidFill>
            </a:rPr>
            <a:t>Прогностичность</a:t>
          </a:r>
          <a:r>
            <a:rPr lang="ru-RU" sz="2400" kern="1200" dirty="0" smtClean="0">
              <a:solidFill>
                <a:schemeClr val="bg1"/>
              </a:solidFill>
            </a:rPr>
            <a:t>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827468" y="1748697"/>
        <a:ext cx="5217062" cy="401579"/>
      </dsp:txXfrm>
    </dsp:sp>
    <dsp:sp modelId="{E0FA63CB-1BAD-430F-84A9-2044BC102178}">
      <dsp:nvSpPr>
        <dsp:cNvPr id="0" name=""/>
        <dsp:cNvSpPr/>
      </dsp:nvSpPr>
      <dsp:spPr>
        <a:xfrm>
          <a:off x="1827468" y="2150277"/>
          <a:ext cx="144156" cy="144156"/>
        </a:xfrm>
        <a:prstGeom prst="ellipse">
          <a:avLst/>
        </a:prstGeom>
        <a:solidFill>
          <a:schemeClr val="accent5">
            <a:alpha val="50000"/>
            <a:hueOff val="8637538"/>
            <a:satOff val="-4036"/>
            <a:lumOff val="-45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EFD9AB-964B-4D70-8EE3-FE41380A0B1C}">
      <dsp:nvSpPr>
        <dsp:cNvPr id="0" name=""/>
        <dsp:cNvSpPr/>
      </dsp:nvSpPr>
      <dsp:spPr>
        <a:xfrm>
          <a:off x="1827468" y="2294433"/>
          <a:ext cx="5217062" cy="40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Эффективность.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827468" y="2294433"/>
        <a:ext cx="5217062" cy="401579"/>
      </dsp:txXfrm>
    </dsp:sp>
    <dsp:sp modelId="{420DFBC3-8637-4E58-B527-78D9539D61D4}">
      <dsp:nvSpPr>
        <dsp:cNvPr id="0" name=""/>
        <dsp:cNvSpPr/>
      </dsp:nvSpPr>
      <dsp:spPr>
        <a:xfrm>
          <a:off x="1827468" y="2696013"/>
          <a:ext cx="144156" cy="144156"/>
        </a:xfrm>
        <a:prstGeom prst="ellipse">
          <a:avLst/>
        </a:prstGeom>
        <a:solidFill>
          <a:schemeClr val="accent5">
            <a:alpha val="50000"/>
            <a:hueOff val="11516718"/>
            <a:satOff val="-5381"/>
            <a:lumOff val="-605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A657A9-EE91-43ED-8FF8-D38024736DAA}">
      <dsp:nvSpPr>
        <dsp:cNvPr id="0" name=""/>
        <dsp:cNvSpPr/>
      </dsp:nvSpPr>
      <dsp:spPr>
        <a:xfrm>
          <a:off x="1827468" y="2840170"/>
          <a:ext cx="5217062" cy="40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Реалистичность.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827468" y="2840170"/>
        <a:ext cx="5217062" cy="401579"/>
      </dsp:txXfrm>
    </dsp:sp>
    <dsp:sp modelId="{AB72B666-0FD7-43C0-9E46-11AF22F1A4DD}">
      <dsp:nvSpPr>
        <dsp:cNvPr id="0" name=""/>
        <dsp:cNvSpPr/>
      </dsp:nvSpPr>
      <dsp:spPr>
        <a:xfrm>
          <a:off x="1827468" y="3241750"/>
          <a:ext cx="144156" cy="144156"/>
        </a:xfrm>
        <a:prstGeom prst="ellipse">
          <a:avLst/>
        </a:prstGeom>
        <a:solidFill>
          <a:schemeClr val="accent5">
            <a:alpha val="50000"/>
            <a:hueOff val="14395898"/>
            <a:satOff val="-6726"/>
            <a:lumOff val="-75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F536BE-6BBF-4025-87D3-9E1C2B4C5FA0}">
      <dsp:nvSpPr>
        <dsp:cNvPr id="0" name=""/>
        <dsp:cNvSpPr/>
      </dsp:nvSpPr>
      <dsp:spPr>
        <a:xfrm>
          <a:off x="1827468" y="3385906"/>
          <a:ext cx="5217062" cy="40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Реализуемость.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827468" y="3385906"/>
        <a:ext cx="5217062" cy="401579"/>
      </dsp:txXfrm>
    </dsp:sp>
    <dsp:sp modelId="{51753A4D-2ED9-4858-A3CA-BB6428BC2B76}">
      <dsp:nvSpPr>
        <dsp:cNvPr id="0" name=""/>
        <dsp:cNvSpPr/>
      </dsp:nvSpPr>
      <dsp:spPr>
        <a:xfrm>
          <a:off x="1827468" y="3787486"/>
          <a:ext cx="144156" cy="144156"/>
        </a:xfrm>
        <a:prstGeom prst="ellipse">
          <a:avLst/>
        </a:prstGeom>
        <a:solidFill>
          <a:schemeClr val="accent5">
            <a:alpha val="50000"/>
            <a:hueOff val="17275076"/>
            <a:satOff val="-8072"/>
            <a:lumOff val="-90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4A423D-083C-4AE8-8273-8339D09D2673}">
      <dsp:nvSpPr>
        <dsp:cNvPr id="0" name=""/>
        <dsp:cNvSpPr/>
      </dsp:nvSpPr>
      <dsp:spPr>
        <a:xfrm>
          <a:off x="1827468" y="3931643"/>
          <a:ext cx="5217062" cy="40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Полнота и целостность.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827468" y="3931643"/>
        <a:ext cx="5217062" cy="401579"/>
      </dsp:txXfrm>
    </dsp:sp>
    <dsp:sp modelId="{71A17C63-1C10-4B14-B522-2A8D74A132D2}">
      <dsp:nvSpPr>
        <dsp:cNvPr id="0" name=""/>
        <dsp:cNvSpPr/>
      </dsp:nvSpPr>
      <dsp:spPr>
        <a:xfrm>
          <a:off x="1827468" y="4333222"/>
          <a:ext cx="144156" cy="144156"/>
        </a:xfrm>
        <a:prstGeom prst="ellipse">
          <a:avLst/>
        </a:prstGeom>
        <a:solidFill>
          <a:schemeClr val="accent5">
            <a:alpha val="50000"/>
            <a:hueOff val="20154256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128164-48B9-4812-81B4-B128C6E8AFF2}">
      <dsp:nvSpPr>
        <dsp:cNvPr id="0" name=""/>
        <dsp:cNvSpPr/>
      </dsp:nvSpPr>
      <dsp:spPr>
        <a:xfrm>
          <a:off x="1827468" y="4477379"/>
          <a:ext cx="5217062" cy="40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Культура оформления.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827468" y="4477379"/>
        <a:ext cx="5217062" cy="401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69641-5E37-4A04-AC8C-E8B42029F702}">
      <dsp:nvSpPr>
        <dsp:cNvPr id="0" name=""/>
        <dsp:cNvSpPr/>
      </dsp:nvSpPr>
      <dsp:spPr>
        <a:xfrm>
          <a:off x="39" y="7345"/>
          <a:ext cx="3798093" cy="691200"/>
        </a:xfrm>
        <a:prstGeom prst="rect">
          <a:avLst/>
        </a:prstGeom>
        <a:solidFill>
          <a:srgbClr val="FCAF26"/>
        </a:solidFill>
        <a:ln w="15875" cap="rnd" cmpd="sng" algn="ctr">
          <a:solidFill>
            <a:srgbClr val="F15A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" y="7345"/>
        <a:ext cx="3798093" cy="691200"/>
      </dsp:txXfrm>
    </dsp:sp>
    <dsp:sp modelId="{19F7A534-04A9-43E1-8487-382F449C58D8}">
      <dsp:nvSpPr>
        <dsp:cNvPr id="0" name=""/>
        <dsp:cNvSpPr/>
      </dsp:nvSpPr>
      <dsp:spPr>
        <a:xfrm>
          <a:off x="39" y="698545"/>
          <a:ext cx="3798093" cy="3886920"/>
        </a:xfrm>
        <a:prstGeom prst="rect">
          <a:avLst/>
        </a:prstGeom>
        <a:solidFill>
          <a:schemeClr val="tx1">
            <a:lumMod val="85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Тверская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Астраханская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Пензенская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Тамбовская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Кировская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Калужская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Ростовская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Карачаево-Черкесская Республика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Республика Коми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Архангельская область</a:t>
          </a:r>
          <a:endParaRPr lang="ru-RU" sz="2000" kern="1200" dirty="0" smtClean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" y="698545"/>
        <a:ext cx="3798093" cy="3886920"/>
      </dsp:txXfrm>
    </dsp:sp>
    <dsp:sp modelId="{181DC021-2868-4453-86C7-43B4AED9CFDF}">
      <dsp:nvSpPr>
        <dsp:cNvPr id="0" name=""/>
        <dsp:cNvSpPr/>
      </dsp:nvSpPr>
      <dsp:spPr>
        <a:xfrm>
          <a:off x="4329866" y="7345"/>
          <a:ext cx="3798093" cy="691200"/>
        </a:xfrm>
        <a:prstGeom prst="rect">
          <a:avLst/>
        </a:prstGeom>
        <a:solidFill>
          <a:srgbClr val="8DC63F"/>
        </a:solidFill>
        <a:ln w="15875" cap="rnd" cmpd="sng" algn="ctr">
          <a:solidFill>
            <a:srgbClr val="F15A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9866" y="7345"/>
        <a:ext cx="3798093" cy="691200"/>
      </dsp:txXfrm>
    </dsp:sp>
    <dsp:sp modelId="{063270EE-8073-4CF6-B12B-AF084B93E2C7}">
      <dsp:nvSpPr>
        <dsp:cNvPr id="0" name=""/>
        <dsp:cNvSpPr/>
      </dsp:nvSpPr>
      <dsp:spPr>
        <a:xfrm>
          <a:off x="4329866" y="698545"/>
          <a:ext cx="3798093" cy="3886920"/>
        </a:xfrm>
        <a:prstGeom prst="rect">
          <a:avLst/>
        </a:prstGeom>
        <a:solidFill>
          <a:schemeClr val="tx1">
            <a:lumMod val="85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Ивановская область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Камчатский край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Республика Бурятия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Амурская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Белгородская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Еврейская автономная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Курганская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Республика Адыгея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Республика Мордовия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Курская область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Чувашская Республика</a:t>
          </a:r>
          <a:endParaRPr lang="ru-RU" sz="2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9866" y="698545"/>
        <a:ext cx="3798093" cy="3886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095B-20BC-40F2-949C-6EBFE31DD28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22675-E431-41FE-9FE5-73A00537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3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2675-E431-41FE-9FE5-73A005378D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A42D-EC33-41EF-93AA-DC36DE4632F8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8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DD94-DA88-4EB8-B5CE-7097963F330F}" type="datetime1">
              <a:rPr lang="ru-RU" smtClean="0"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D64E-0D29-4878-949F-FBF03218661D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5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D1F8-A747-4826-BF0E-AAB38C6E8CCD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13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6A2F-7097-49A7-8CBA-7D6DB9297310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2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E50A-CEAE-4ED8-99DC-3525B1EC500D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48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ACEF-6789-41FA-A08C-947587D4B108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1482-E9F2-4DA4-8DE9-4F1076F5C5DE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9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BC4-B443-48BB-8FBF-308F64C0A9F7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157F-0A19-4B18-8A57-BDBC05B55F9D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7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559-117E-449C-BA90-7EE8B10CD7F4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4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2521-B9F5-4BA3-A62B-F222074C650C}" type="datetime1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4335-1A44-4A5B-81DC-82A0A85AA680}" type="datetime1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5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FA97-0850-433B-A5CD-27FA1342ED2F}" type="datetime1">
              <a:rPr lang="ru-RU" smtClean="0"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5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EC7D-6E2D-4348-842D-F28B0F92C81E}" type="datetime1">
              <a:rPr lang="ru-RU" smtClean="0"/>
              <a:t>26.11.2019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1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4E8-2BFC-4806-95FB-B99AAF97A0AD}" type="datetime1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C611-974A-49EF-9620-0C2C82D17412}" type="datetime1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2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120D5E-AECD-4257-8781-8C62AD5BCEA2}" type="datetime1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35399B-3DC3-4CC7-A684-89C4D9B6F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1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hyperlink" Target="https://drive.google.com/open?id=0BxWfSIPYQPNadUh4eWtEeUQ4cURvMlc4T09uNHJLTWJlOE4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yadi.sk/d/Wpet1tM0A9f7IA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cprc.ru/natsionalnyj-proekt-obrazovanie" TargetMode="External"/><Relationship Id="rId4" Type="http://schemas.openxmlformats.org/officeDocument/2006/relationships/hyperlink" Target="https://conf.ikp-rao.ru/training-programs-of-agro-industrial-orientatio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d/Wpet1tM0A9f7IA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hyperlink" Target="https://fcprc.ru/wp-content/uploads/2019/08/Metodicheskie-rekomendatsii-22Razrabotka-i-ispolzovanie-vnutrishkolnyh-adaptirovannyh-uchebno-didakticheskih-materialov22_compressed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cprc.ru/wp-content/uploads/2019/11/Metodicheskoe-posobie-Upravlenie-obrazovatelnym-protsessom-po-rezultatu...-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u9TZT2gg3sf68ToB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u9TZT2gg3sf68ToB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533829" y="263648"/>
            <a:ext cx="2170842" cy="2087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67703" y="2418860"/>
            <a:ext cx="2634970" cy="803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3815" marR="0" lvl="0" indent="0" algn="ctr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Доброшкола</a:t>
            </a:r>
          </a:p>
          <a:p>
            <a:pPr marL="43815" marR="37465" lvl="0" indent="0" algn="ctr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50" b="1" i="0" u="none" strike="noStrike" kern="0" cap="none" spc="-295" normalizeH="0" baseline="0" noProof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Всё</a:t>
            </a:r>
            <a:r>
              <a:rPr kumimoji="0" lang="ru-RU" sz="1850" b="1" i="0" u="none" strike="noStrike" kern="0" cap="none" spc="-85" normalizeH="0" baseline="0" noProof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850" b="1" i="0" u="none" strike="noStrike" kern="0" cap="none" spc="-190" normalizeH="0" baseline="0" noProof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получится!</a:t>
            </a:r>
            <a:endParaRPr kumimoji="0" lang="ru-RU" sz="185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112" y="5972051"/>
            <a:ext cx="4544059" cy="8859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88" y="5972051"/>
            <a:ext cx="4544059" cy="8859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88" y="5972051"/>
            <a:ext cx="4544059" cy="885949"/>
          </a:xfrm>
          <a:prstGeom prst="rect">
            <a:avLst/>
          </a:prstGeom>
        </p:spPr>
      </p:pic>
      <p:sp>
        <p:nvSpPr>
          <p:cNvPr id="18" name="object 7"/>
          <p:cNvSpPr txBox="1"/>
          <p:nvPr/>
        </p:nvSpPr>
        <p:spPr>
          <a:xfrm>
            <a:off x="3002673" y="263648"/>
            <a:ext cx="9034652" cy="302903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b="1" dirty="0" smtClean="0"/>
              <a:t>Об </a:t>
            </a:r>
            <a:r>
              <a:rPr lang="ru-RU" sz="2800" b="1" dirty="0"/>
              <a:t>обновлении материально-технической базы реализации предметной области «Технология» в рамках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с ОВЗ</a:t>
            </a:r>
            <a:endParaRPr lang="ru-RU" sz="2800" dirty="0"/>
          </a:p>
          <a:p>
            <a:pPr algn="ctr"/>
            <a:endParaRPr lang="ru-RU" sz="2800" dirty="0"/>
          </a:p>
        </p:txBody>
      </p:sp>
      <p:sp>
        <p:nvSpPr>
          <p:cNvPr id="9" name="object 7"/>
          <p:cNvSpPr txBox="1"/>
          <p:nvPr/>
        </p:nvSpPr>
        <p:spPr>
          <a:xfrm>
            <a:off x="1611591" y="4789676"/>
            <a:ext cx="9034652" cy="1182375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000" b="1" dirty="0"/>
              <a:t>Терехина Ирина Олеговна,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директор </a:t>
            </a:r>
            <a:r>
              <a:rPr lang="ru-RU" sz="2000" b="1" dirty="0"/>
              <a:t>Департамента государственной политики в сфере защиты прав </a:t>
            </a:r>
            <a:r>
              <a:rPr lang="ru-RU" sz="2000" b="1" dirty="0" smtClean="0"/>
              <a:t>детей Минпросвещения России</a:t>
            </a:r>
            <a:endParaRPr lang="ru-RU" sz="2000" b="1" dirty="0"/>
          </a:p>
          <a:p>
            <a:pPr algn="ctr"/>
            <a:r>
              <a:rPr lang="ru-RU" sz="1600" b="1" dirty="0" smtClean="0"/>
              <a:t>26 </a:t>
            </a:r>
            <a:r>
              <a:rPr lang="ru-RU" sz="1600" b="1" dirty="0"/>
              <a:t>ноября 2019 г.</a:t>
            </a:r>
          </a:p>
        </p:txBody>
      </p:sp>
    </p:spTree>
    <p:extLst>
      <p:ext uri="{BB962C8B-B14F-4D97-AF65-F5344CB8AC3E}">
        <p14:creationId xmlns:p14="http://schemas.microsoft.com/office/powerpoint/2010/main" val="2421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904" y="257162"/>
            <a:ext cx="9169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2019 году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8DC63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98" y="1537357"/>
            <a:ext cx="3202264" cy="31949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04470" y="4811372"/>
            <a:ext cx="3510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коррекционных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34696" y="4426433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 descr="E:\_Work\_МОСОБРАЗ\_Срочное\10-12-2014 Презентация школьный спорт\Рис\map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572000" y="1386803"/>
            <a:ext cx="6594696" cy="384361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2" name="TextBox 21"/>
          <p:cNvSpPr txBox="1"/>
          <p:nvPr/>
        </p:nvSpPr>
        <p:spPr>
          <a:xfrm>
            <a:off x="4411213" y="271123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9037" y="3134850"/>
            <a:ext cx="2554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РФ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904" y="257162"/>
            <a:ext cx="9484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79" y="538821"/>
            <a:ext cx="111315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904" y="168398"/>
            <a:ext cx="91693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году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показателей результативности</a:t>
            </a: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38117" y="1600671"/>
            <a:ext cx="4093212" cy="4058218"/>
          </a:xfrm>
          <a:prstGeom prst="ellipse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2024 году: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82687" y="1328160"/>
            <a:ext cx="6311580" cy="1381274"/>
          </a:xfrm>
          <a:prstGeom prst="roundRect">
            <a:avLst/>
          </a:prstGeom>
          <a:noFill/>
          <a:ln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охват </a:t>
            </a:r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обучающихся, осваивающих предметную область «Технология» по </a:t>
            </a: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обновленным </a:t>
            </a:r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образовательным программам общего образования и на </a:t>
            </a: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обновленной </a:t>
            </a:r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материально-технической </a:t>
            </a: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базе, </a:t>
            </a:r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отдельных образовательных организациях – участниках реализации мероприятия от общего числа детей указанной категории (человек)</a:t>
            </a:r>
            <a:endParaRPr lang="ru-RU" sz="1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82687" y="2939143"/>
            <a:ext cx="6260222" cy="1381274"/>
          </a:xfrm>
          <a:prstGeom prst="roundRect">
            <a:avLst/>
          </a:prstGeom>
          <a:noFill/>
          <a:ln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обучающихся отдельных образовательных организаций – участников реализации мероприятия условиями </a:t>
            </a: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современной </a:t>
            </a:r>
            <a:r>
              <a:rPr lang="ru-RU" sz="145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здоровьесберегающей</a:t>
            </a:r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среды, обеспечивающей индивидуальный образовательный маршрут </a:t>
            </a: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учётом особых образовательных потребностей</a:t>
            </a:r>
            <a:endParaRPr lang="ru-RU" sz="1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82687" y="4550126"/>
            <a:ext cx="6311580" cy="1381274"/>
          </a:xfrm>
          <a:prstGeom prst="roundRect">
            <a:avLst/>
          </a:prstGeom>
          <a:noFill/>
          <a:ln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реализовать </a:t>
            </a: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 </a:t>
            </a:r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 по повышению квалификации 100% руководящих и педагогических работников отдельных образовательных организаций – участников реализации мероприятия по вопросам работы с детьми с ОВЗ, в том числе </a:t>
            </a: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4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предмету «Технология»</a:t>
            </a:r>
            <a:endParaRPr lang="ru-RU" sz="1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904" y="257162"/>
            <a:ext cx="9484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46" b="17409"/>
          <a:stretch/>
        </p:blipFill>
        <p:spPr>
          <a:xfrm>
            <a:off x="2298533" y="1196398"/>
            <a:ext cx="9077671" cy="48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904" y="257162"/>
            <a:ext cx="91693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году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</a:t>
            </a: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76" y="1545021"/>
            <a:ext cx="3099368" cy="472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149" r="5246" b="6246"/>
          <a:stretch/>
        </p:blipFill>
        <p:spPr>
          <a:xfrm>
            <a:off x="7266476" y="1291941"/>
            <a:ext cx="4395412" cy="53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8534" y="145774"/>
            <a:ext cx="926869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2019 году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</a:p>
          <a:p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6217623" y="989246"/>
            <a:ext cx="3102508" cy="505267"/>
          </a:xfrm>
          <a:prstGeom prst="rect">
            <a:avLst/>
          </a:prstGeom>
          <a:solidFill>
            <a:srgbClr val="FCAF26"/>
          </a:solidFill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sz="3200" spc="0" dirty="0" smtClean="0"/>
              <a:t>2019-2024 годы</a:t>
            </a:r>
            <a:endParaRPr sz="3200" spc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8553" y="3638443"/>
            <a:ext cx="4643707" cy="400110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Arial"/>
                <a:cs typeface="Arial"/>
              </a:rPr>
              <a:t>Содержание программы развития:</a:t>
            </a:r>
            <a:endParaRPr lang="ru-RU" sz="2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472718" y="4056499"/>
            <a:ext cx="5518649" cy="1762021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sz="1800" b="0" spc="0" dirty="0" smtClean="0"/>
              <a:t>аналитическое обоснование планируемых изменений;</a:t>
            </a:r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sz="1800" b="0" spc="0" dirty="0" smtClean="0"/>
              <a:t>описание целей, задач и ожидаемых результатов развития школы;</a:t>
            </a:r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sz="1800" b="0" spc="0" dirty="0" smtClean="0"/>
              <a:t>конкретный план действий по достижению поставленных целей.</a:t>
            </a:r>
            <a:endParaRPr lang="ru-RU" sz="1800" b="0" spc="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02027363"/>
              </p:ext>
            </p:extLst>
          </p:nvPr>
        </p:nvGraphicFramePr>
        <p:xfrm>
          <a:off x="5428705" y="13292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1783" y="1936055"/>
            <a:ext cx="3793452" cy="138499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/>
                <a:cs typeface="Arial"/>
              </a:rPr>
              <a:t>Перед каждой участвующей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ru-RU" sz="1400" dirty="0" smtClean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/>
              </a:rPr>
              <a:t>мероприятии отдельной образовательной организацией стоит задача разработки программы развития («дорожной карты») с учетом изменения подходов к организации ее деятельности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2298534" y="1417274"/>
            <a:ext cx="794084" cy="782053"/>
          </a:xfrm>
          <a:prstGeom prst="ellipse">
            <a:avLst/>
          </a:prstGeom>
          <a:solidFill>
            <a:srgbClr val="F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3" y="2337780"/>
            <a:ext cx="5163271" cy="3496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4849" y="4337531"/>
            <a:ext cx="4694830" cy="138499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При проведении методических мероприятий,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благоустройстве и зонировании помещений отдельных образовательных организаций, </a:t>
            </a:r>
            <a:r>
              <a:rPr lang="ru-RU" dirty="0" smtClean="0"/>
              <a:t>– участников </a:t>
            </a:r>
            <a:r>
              <a:rPr lang="ru-RU" dirty="0"/>
              <a:t>реализации мероприятия, необходимым условием является использование фирменного стиля «</a:t>
            </a:r>
            <a:r>
              <a:rPr lang="ru-RU" dirty="0" err="1"/>
              <a:t>Доброшкола</a:t>
            </a:r>
            <a:r>
              <a:rPr lang="ru-RU" dirty="0"/>
              <a:t>».</a:t>
            </a:r>
          </a:p>
        </p:txBody>
      </p:sp>
      <p:sp>
        <p:nvSpPr>
          <p:cNvPr id="18" name="object 5"/>
          <p:cNvSpPr/>
          <p:nvPr/>
        </p:nvSpPr>
        <p:spPr>
          <a:xfrm>
            <a:off x="9277894" y="166464"/>
            <a:ext cx="2431334" cy="233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9044491" y="2299594"/>
            <a:ext cx="2898140" cy="8966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sz="3600" b="1" spc="-10" dirty="0">
                <a:solidFill>
                  <a:prstClr val="black"/>
                </a:solidFill>
                <a:latin typeface="Arial"/>
                <a:cs typeface="Arial"/>
              </a:rPr>
              <a:t>Доброшкола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R="42545" algn="ctr">
              <a:spcBef>
                <a:spcPts val="50"/>
              </a:spcBef>
            </a:pPr>
            <a:r>
              <a:rPr sz="2050" b="1" spc="-315" dirty="0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sz="2050" b="1" spc="-95" dirty="0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sz="2050" b="1" spc="-200" dirty="0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2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744" y="159507"/>
            <a:ext cx="10473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Фирменный стиль ФП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Современная школа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Мероприятие по поддержке образования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«ДОБРОШКОЛА»</a:t>
            </a:r>
          </a:p>
          <a:p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98" y="2560961"/>
            <a:ext cx="2150548" cy="1513618"/>
          </a:xfrm>
          <a:prstGeom prst="rect">
            <a:avLst/>
          </a:prstGeom>
          <a:ln>
            <a:solidFill>
              <a:srgbClr val="FCAF26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67745" y="6148983"/>
            <a:ext cx="6145785" cy="523220"/>
          </a:xfrm>
          <a:prstGeom prst="rect">
            <a:avLst/>
          </a:prstGeom>
          <a:solidFill>
            <a:schemeClr val="tx1"/>
          </a:solidFill>
          <a:ln>
            <a:solidFill>
              <a:srgbClr val="FCAF2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При нажатии на «Руководство…» и «Краткое руководство…» Вы будете перенаправлены на страницу, где можно их скачать.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73477" y="3946504"/>
            <a:ext cx="794084" cy="782053"/>
          </a:xfrm>
          <a:prstGeom prst="ellipse">
            <a:avLst/>
          </a:prstGeom>
          <a:solidFill>
            <a:srgbClr val="F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92" y="1335462"/>
            <a:ext cx="2237606" cy="1564152"/>
          </a:xfrm>
          <a:prstGeom prst="rect">
            <a:avLst/>
          </a:prstGeom>
          <a:ln>
            <a:solidFill>
              <a:srgbClr val="F15A22"/>
            </a:solidFill>
          </a:ln>
        </p:spPr>
      </p:pic>
    </p:spTree>
    <p:extLst>
      <p:ext uri="{BB962C8B-B14F-4D97-AF65-F5344CB8AC3E}">
        <p14:creationId xmlns:p14="http://schemas.microsoft.com/office/powerpoint/2010/main" val="36276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904" y="257162"/>
            <a:ext cx="91693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году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Экспертные выезды – 2019</a:t>
            </a: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49470649"/>
              </p:ext>
            </p:extLst>
          </p:nvPr>
        </p:nvGraphicFramePr>
        <p:xfrm>
          <a:off x="2671241" y="1686910"/>
          <a:ext cx="8128000" cy="459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88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904" y="257162"/>
            <a:ext cx="76714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году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Экспертные выезды – 2019. Основные замечания</a:t>
            </a: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2469904" y="1212146"/>
            <a:ext cx="9576784" cy="4767972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sz="1600" b="0" spc="0" dirty="0"/>
              <a:t>Отсутствие разработанной концепции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с ограниченными возможностями </a:t>
            </a:r>
            <a:r>
              <a:rPr lang="ru-RU" sz="1600" b="0" spc="0" dirty="0" smtClean="0"/>
              <a:t>здоровья.</a:t>
            </a:r>
            <a:endParaRPr lang="ru-RU" sz="1600" b="0" spc="0" dirty="0"/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sz="1600" b="0" spc="0" dirty="0"/>
              <a:t>Отсутствие нормативно-правового акта об утверждении регионального проекта, содержащего мероприятие, направленное на поддержку образования обучающихся с ограниченными возможностями </a:t>
            </a:r>
            <a:r>
              <a:rPr lang="ru-RU" sz="1600" b="0" spc="0" dirty="0" smtClean="0"/>
              <a:t>здоровья.</a:t>
            </a:r>
            <a:endParaRPr lang="ru-RU" sz="1600" b="0" spc="0" dirty="0"/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sz="1600" b="0" spc="0" dirty="0"/>
              <a:t>Отсутствие внесенных изменений в региональную программу субъекта Российской Федерации «Образование» в части включения мероприятия федерального проекта «Современная школа» национального проекта «Образование</a:t>
            </a:r>
            <a:r>
              <a:rPr lang="ru-RU" sz="1600" b="0" spc="0" dirty="0" smtClean="0"/>
              <a:t>».</a:t>
            </a:r>
            <a:endParaRPr lang="ru-RU" sz="1600" b="0" spc="0" dirty="0"/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sz="1600" b="0" spc="0" dirty="0"/>
              <a:t>Отсутствие нормативного правового акта об определении уполномоченного органа исполнительной власти субъекта Российской Федерации в сфере образования, ответственного за реализацию мероприятий по обновлению материально-технической базы коррекционных </a:t>
            </a:r>
            <a:r>
              <a:rPr lang="ru-RU" sz="1600" b="0" spc="0" dirty="0" smtClean="0"/>
              <a:t>школ.</a:t>
            </a:r>
            <a:endParaRPr lang="ru-RU" sz="1600" b="0" spc="0" dirty="0"/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sz="1600" b="0" spc="0" dirty="0"/>
              <a:t>Несоответствие программ развития каждой школы – участника мероприятия федерального проекта «Современная школа» национального проекта «Образование» методическим рекомендациям Минпросвещения </a:t>
            </a:r>
            <a:r>
              <a:rPr lang="ru-RU" sz="1600" b="0" spc="0" dirty="0" smtClean="0"/>
              <a:t>России.</a:t>
            </a:r>
            <a:endParaRPr lang="ru-RU" sz="1600" b="0" spc="0" dirty="0"/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sz="1600" b="0" spc="0" dirty="0"/>
              <a:t>Несоответствие закупаемого оборудования инфраструктурной карте образовательной организации (наименование, количество</a:t>
            </a:r>
            <a:r>
              <a:rPr lang="ru-RU" sz="1600" b="0" spc="0" dirty="0" smtClean="0"/>
              <a:t>).</a:t>
            </a:r>
            <a:endParaRPr lang="ru-RU" sz="1600" b="0" spc="0" dirty="0"/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sz="1600" b="0" spc="0" dirty="0"/>
              <a:t>Отсутствие </a:t>
            </a:r>
            <a:r>
              <a:rPr lang="ru-RU" sz="1600" b="0" spc="0" dirty="0" smtClean="0"/>
              <a:t>«дорожных </a:t>
            </a:r>
            <a:r>
              <a:rPr lang="ru-RU" sz="1600" b="0" spc="0" dirty="0"/>
              <a:t>карт» по обновлению материально-технической базы </a:t>
            </a:r>
            <a:r>
              <a:rPr lang="ru-RU" sz="1600" b="0" spc="0" dirty="0" smtClean="0"/>
              <a:t>школ.</a:t>
            </a:r>
            <a:endParaRPr lang="ru-RU" sz="1600" b="0" spc="0" dirty="0"/>
          </a:p>
        </p:txBody>
      </p:sp>
    </p:spTree>
    <p:extLst>
      <p:ext uri="{BB962C8B-B14F-4D97-AF65-F5344CB8AC3E}">
        <p14:creationId xmlns:p14="http://schemas.microsoft.com/office/powerpoint/2010/main" val="18572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904" y="257162"/>
            <a:ext cx="453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«Современная школа» – 2020.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Инфраструктурный лист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9571" r="1580" b="1445"/>
          <a:stretch/>
        </p:blipFill>
        <p:spPr>
          <a:xfrm>
            <a:off x="2760292" y="1085315"/>
            <a:ext cx="7981772" cy="4828375"/>
          </a:xfrm>
          <a:prstGeom prst="rect">
            <a:avLst/>
          </a:prstGeom>
          <a:ln>
            <a:solidFill>
              <a:srgbClr val="F15A22"/>
            </a:solidFill>
          </a:ln>
        </p:spPr>
      </p:pic>
    </p:spTree>
    <p:extLst>
      <p:ext uri="{BB962C8B-B14F-4D97-AF65-F5344CB8AC3E}">
        <p14:creationId xmlns:p14="http://schemas.microsoft.com/office/powerpoint/2010/main" val="39202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1598" y="30183"/>
            <a:ext cx="8574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«Современная школа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НП «Образование». Мероприятие по поддержке образования ОВЗ</a:t>
            </a:r>
          </a:p>
        </p:txBody>
      </p:sp>
      <p:sp>
        <p:nvSpPr>
          <p:cNvPr id="17" name="object 7"/>
          <p:cNvSpPr txBox="1"/>
          <p:nvPr/>
        </p:nvSpPr>
        <p:spPr>
          <a:xfrm>
            <a:off x="2671241" y="942110"/>
            <a:ext cx="3102508" cy="382156"/>
          </a:xfrm>
          <a:prstGeom prst="rect">
            <a:avLst/>
          </a:prstGeom>
          <a:solidFill>
            <a:srgbClr val="FCAF26"/>
          </a:solidFill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sz="2400" spc="0" dirty="0" smtClean="0"/>
              <a:t>Цель реализации:</a:t>
            </a:r>
            <a:endParaRPr sz="2400" spc="0" dirty="0"/>
          </a:p>
        </p:txBody>
      </p:sp>
      <p:sp>
        <p:nvSpPr>
          <p:cNvPr id="18" name="object 7"/>
          <p:cNvSpPr txBox="1"/>
          <p:nvPr/>
        </p:nvSpPr>
        <p:spPr>
          <a:xfrm>
            <a:off x="2521598" y="1341199"/>
            <a:ext cx="9484135" cy="936154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just"/>
            <a:r>
              <a:rPr lang="ru-RU" b="0" spc="0" dirty="0"/>
              <a:t>создание современных условий для обучения и воспитания обучающихся </a:t>
            </a:r>
            <a:r>
              <a:rPr lang="ru-RU" b="0" spc="0" dirty="0" smtClean="0"/>
              <a:t/>
            </a:r>
            <a:br>
              <a:rPr lang="ru-RU" b="0" spc="0" dirty="0" smtClean="0"/>
            </a:br>
            <a:r>
              <a:rPr lang="ru-RU" b="0" spc="0" dirty="0" smtClean="0"/>
              <a:t>с </a:t>
            </a:r>
            <a:r>
              <a:rPr lang="ru-RU" b="0" spc="0" dirty="0"/>
              <a:t>ограниченными возможностями здоровья </a:t>
            </a:r>
            <a:r>
              <a:rPr lang="ru-RU" b="0" spc="0" dirty="0" smtClean="0"/>
              <a:t>в </a:t>
            </a:r>
            <a:r>
              <a:rPr lang="ru-RU" b="0" spc="0" dirty="0"/>
              <a:t>отдельных образовательных организациях посредством обновления их </a:t>
            </a:r>
            <a:r>
              <a:rPr lang="ru-RU" b="0" spc="0" dirty="0" smtClean="0"/>
              <a:t>инфраструктуры</a:t>
            </a:r>
            <a:endParaRPr b="0" spc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71241" y="2369069"/>
            <a:ext cx="6337953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Arial"/>
                <a:cs typeface="Arial"/>
              </a:rPr>
              <a:t>Обновление оборудования/оснащения:</a:t>
            </a:r>
            <a:endParaRPr lang="ru-RU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2521598" y="2830734"/>
            <a:ext cx="9484135" cy="3129062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b="0" spc="0" dirty="0"/>
              <a:t>мастерских для реализации предметной области «Технология</a:t>
            </a:r>
            <a:r>
              <a:rPr lang="ru-RU" b="0" spc="0" dirty="0" smtClean="0"/>
              <a:t>»;</a:t>
            </a:r>
            <a:endParaRPr lang="ru-RU" b="0" spc="0" dirty="0"/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b="0" spc="0" dirty="0" smtClean="0"/>
              <a:t>помещений </a:t>
            </a:r>
            <a:r>
              <a:rPr lang="ru-RU" b="0" spc="0" dirty="0"/>
              <a:t>для психолого-педагогического сопровождения </a:t>
            </a:r>
            <a:r>
              <a:rPr lang="ru-RU" b="0" spc="0" dirty="0" smtClean="0"/>
              <a:t/>
            </a:r>
            <a:br>
              <a:rPr lang="ru-RU" b="0" spc="0" dirty="0" smtClean="0"/>
            </a:br>
            <a:r>
              <a:rPr lang="ru-RU" b="0" spc="0" dirty="0" smtClean="0"/>
              <a:t>и </a:t>
            </a:r>
            <a:r>
              <a:rPr lang="ru-RU" b="0" spc="0" dirty="0"/>
              <a:t>коррекционной работы с обучающимися с ОВЗ, обучающихся </a:t>
            </a:r>
            <a:r>
              <a:rPr lang="ru-RU" b="0" spc="0" dirty="0" smtClean="0"/>
              <a:t/>
            </a:r>
            <a:br>
              <a:rPr lang="ru-RU" b="0" spc="0" dirty="0" smtClean="0"/>
            </a:br>
            <a:r>
              <a:rPr lang="ru-RU" b="0" spc="0" dirty="0" smtClean="0"/>
              <a:t>с инвалидностью; </a:t>
            </a:r>
            <a:endParaRPr lang="ru-RU" b="0" spc="0" dirty="0"/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b="0" spc="0" dirty="0" smtClean="0"/>
              <a:t>учебных </a:t>
            </a:r>
            <a:r>
              <a:rPr lang="ru-RU" b="0" spc="0" dirty="0"/>
              <a:t>кабинетов и помещений для организации </a:t>
            </a:r>
            <a:r>
              <a:rPr lang="ru-RU" b="0" spc="0" dirty="0" smtClean="0"/>
              <a:t>образования (</a:t>
            </a:r>
            <a:r>
              <a:rPr lang="ru-RU" b="0" spc="0" dirty="0"/>
              <a:t>компьютерного класса, спортивного зала/ зала лечебной физкультуры, учебных кабинетов химии, физики, географии, иностранных языков, музыки и иных кабинетов);</a:t>
            </a:r>
          </a:p>
          <a:p>
            <a:pPr marL="469900" indent="-457200" algn="just">
              <a:buFont typeface="Wingdings" panose="05000000000000000000" pitchFamily="2" charset="2"/>
              <a:buChar char="Ø"/>
            </a:pPr>
            <a:r>
              <a:rPr lang="ru-RU" b="0" spc="0" dirty="0" smtClean="0"/>
              <a:t>помещений </a:t>
            </a:r>
            <a:r>
              <a:rPr lang="ru-RU" b="0" spc="0" dirty="0"/>
              <a:t>для дополнительного образования обучающихся с ОВЗ, обучающихся с инвалидностью.</a:t>
            </a:r>
          </a:p>
        </p:txBody>
      </p:sp>
    </p:spTree>
    <p:extLst>
      <p:ext uri="{BB962C8B-B14F-4D97-AF65-F5344CB8AC3E}">
        <p14:creationId xmlns:p14="http://schemas.microsoft.com/office/powerpoint/2010/main" val="31590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904" y="257162"/>
            <a:ext cx="453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«Современная школа» – 2020.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План-график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3578" r="799" b="1451"/>
          <a:stretch/>
        </p:blipFill>
        <p:spPr>
          <a:xfrm>
            <a:off x="2885813" y="1116753"/>
            <a:ext cx="7508147" cy="4604539"/>
          </a:xfrm>
          <a:prstGeom prst="rect">
            <a:avLst/>
          </a:prstGeom>
          <a:ln>
            <a:solidFill>
              <a:srgbClr val="F15A22"/>
            </a:solidFill>
          </a:ln>
        </p:spPr>
      </p:pic>
    </p:spTree>
    <p:extLst>
      <p:ext uri="{BB962C8B-B14F-4D97-AF65-F5344CB8AC3E}">
        <p14:creationId xmlns:p14="http://schemas.microsoft.com/office/powerpoint/2010/main" val="39848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4"/>
          <p:cNvSpPr/>
          <p:nvPr/>
        </p:nvSpPr>
        <p:spPr>
          <a:xfrm>
            <a:off x="9657146" y="1302979"/>
            <a:ext cx="2990850" cy="5568669"/>
          </a:xfrm>
          <a:prstGeom prst="rect">
            <a:avLst/>
          </a:prstGeom>
          <a:blipFill>
            <a:blip r:embed="rId2" cstate="print"/>
            <a:srcRect/>
            <a:stretch>
              <a:fillRect r="-25749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>
            <a:spLocks/>
          </p:cNvSpPr>
          <p:nvPr/>
        </p:nvSpPr>
        <p:spPr>
          <a:xfrm>
            <a:off x="2813209" y="551141"/>
            <a:ext cx="656558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-5" normalizeH="0" baseline="0" noProof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Спасибо </a:t>
            </a:r>
            <a:r>
              <a:rPr kumimoji="0" lang="ru-RU" sz="4400" b="1" i="0" u="none" strike="noStrike" kern="0" cap="none" spc="-30" normalizeH="0" baseline="0" noProof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</a:t>
            </a:r>
            <a:r>
              <a:rPr kumimoji="0" lang="ru-RU" sz="4400" b="1" i="0" u="none" strike="noStrike" kern="0" cap="none" spc="-80" normalizeH="0" baseline="0" noProof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4400" b="1" i="0" u="none" strike="noStrike" kern="0" cap="none" spc="-10" normalizeH="0" baseline="0" noProof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внимание!</a:t>
            </a:r>
            <a:endParaRPr kumimoji="0" lang="ru-RU" sz="4400" b="1" i="0" u="none" strike="noStrike" kern="0" cap="none" spc="-10" normalizeH="0" baseline="0" noProof="0" dirty="0">
              <a:ln>
                <a:noFill/>
              </a:ln>
              <a:solidFill>
                <a:srgbClr val="E94E0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-545912" y="1302979"/>
            <a:ext cx="10691990" cy="5568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6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8DC63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59" y="3354243"/>
            <a:ext cx="1954700" cy="19502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08407" y="5087369"/>
            <a:ext cx="75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49259" y="5376158"/>
            <a:ext cx="214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коррекционных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7" descr="E:\_Work\_МОСОБРАЗ\_Срочное\10-12-2014 Презентация школьный спорт\Рис\ma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955581" y="340884"/>
            <a:ext cx="3598535" cy="20973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8534" y="206687"/>
            <a:ext cx="9169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«Современная школа» НП «Образование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Мероприятие по поддержке образования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 в 2019 году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0993" y="122279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9984" y="1505256"/>
            <a:ext cx="180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 РФ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091" y="2515470"/>
            <a:ext cx="96751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Составлен список ответственных в 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органах власти субъектов РФ в сфере образования за реализацию мероприятия. 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Для оперативной связи создана группа в </a:t>
            </a:r>
            <a:r>
              <a:rPr lang="ru-RU" sz="1500" dirty="0" err="1">
                <a:solidFill>
                  <a:prstClr val="black"/>
                </a:solidFill>
                <a:latin typeface="Arial"/>
                <a:cs typeface="Arial"/>
              </a:rPr>
              <a:t>WhatsApp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 для ответственных и для директоров 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отдельных образовательных организаций 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– участников 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реализации 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мероприятия.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Утвержден Реестр отдельных образовательных организаций – участников реализации 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мероприятия </a:t>
            </a:r>
            <a:r>
              <a:rPr lang="en-US" sz="15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2019 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году.</a:t>
            </a:r>
            <a:endParaRPr lang="ru-RU"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Подготовлен план обучающих мероприятий ФГБНУ «Центр защиты прав и интересов детей» на год (семинаров, </a:t>
            </a:r>
            <a:r>
              <a:rPr lang="ru-RU" sz="1500" dirty="0" err="1">
                <a:solidFill>
                  <a:prstClr val="black"/>
                </a:solidFill>
                <a:latin typeface="Arial"/>
                <a:cs typeface="Arial"/>
              </a:rPr>
              <a:t>вебинаров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, конференций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ru-RU"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Всем регионам согласованы инфраструктурные листы и планы-графики 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закупок. Ведется 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работа </a:t>
            </a:r>
            <a:r>
              <a:rPr lang="en-US" sz="15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по 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согласованию инфраструктурных листов для приобретения 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оборудования за 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счет средств экономии, сложившейся по результатам конкурсных процедур, 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а 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также планов-графиков </a:t>
            </a:r>
            <a:r>
              <a:rPr lang="en-US" sz="15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их реализации.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Каждой отдельной образовательной организацией – участником реализации мероприятия разработана и утверждена программа ее развития 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учетом изменения 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инфраструктуры</a:t>
            </a:r>
            <a:r>
              <a:rPr lang="ru-RU" sz="1500" dirty="0">
                <a:solidFill>
                  <a:prstClr val="black"/>
                </a:solidFill>
                <a:latin typeface="Arial"/>
                <a:cs typeface="Arial"/>
              </a:rPr>
              <a:t>, приобретения современного оборудования, введения новых профилей по предметной области «Технология</a:t>
            </a:r>
            <a:r>
              <a:rPr lang="ru-RU" sz="1500" dirty="0" smtClean="0">
                <a:solidFill>
                  <a:prstClr val="black"/>
                </a:solidFill>
                <a:latin typeface="Arial"/>
                <a:cs typeface="Arial"/>
              </a:rPr>
              <a:t>».</a:t>
            </a:r>
            <a:endParaRPr lang="ru-RU"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1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69904" y="209958"/>
            <a:ext cx="922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поддержке образования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 в 2019 году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8131" y="1028000"/>
            <a:ext cx="2065403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Arial"/>
                <a:cs typeface="Arial"/>
              </a:rPr>
              <a:t>Проведены:</a:t>
            </a:r>
            <a:endParaRPr lang="ru-RU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2082983" y="1489664"/>
            <a:ext cx="9792184" cy="5273238"/>
          </a:xfrm>
          <a:prstGeom prst="rect">
            <a:avLst/>
          </a:prstGeom>
          <a:noFill/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marL="80963" indent="358775" algn="just">
              <a:buFont typeface="Wingdings" panose="05000000000000000000" pitchFamily="2" charset="2"/>
              <a:buChar char="Ø"/>
            </a:pPr>
            <a:r>
              <a:rPr lang="ru-RU" sz="1600" b="0" spc="0" dirty="0"/>
              <a:t>мониторинг материально-технического обеспечения образовательного процесса, </a:t>
            </a:r>
            <a:r>
              <a:rPr lang="ru-RU" sz="1600" b="0" spc="0" dirty="0" err="1"/>
              <a:t>здоровьесберегающей</a:t>
            </a:r>
            <a:r>
              <a:rPr lang="ru-RU" sz="1600" b="0" spc="0" dirty="0"/>
              <a:t> среды и реализуемых профилей </a:t>
            </a:r>
            <a:r>
              <a:rPr lang="ru-RU" sz="1600" b="0" spc="0" dirty="0" smtClean="0"/>
              <a:t>по </a:t>
            </a:r>
            <a:r>
              <a:rPr lang="ru-RU" sz="1600" b="0" spc="0" dirty="0"/>
              <a:t>предметной области «Технология» </a:t>
            </a:r>
            <a:r>
              <a:rPr lang="ru-RU" sz="1600" b="0" spc="0" dirty="0" smtClean="0"/>
              <a:t>отдельных образовательных организаций – </a:t>
            </a:r>
            <a:r>
              <a:rPr lang="ru-RU" sz="1600" b="0" spc="0" dirty="0"/>
              <a:t>участников </a:t>
            </a:r>
            <a:r>
              <a:rPr lang="ru-RU" sz="1600" b="0" spc="0" dirty="0" smtClean="0"/>
              <a:t>реализации мероприятия</a:t>
            </a:r>
            <a:r>
              <a:rPr lang="ru-RU" sz="1600" b="0" spc="0" dirty="0"/>
              <a:t>;</a:t>
            </a:r>
          </a:p>
          <a:p>
            <a:pPr marL="80963" indent="358775" algn="just">
              <a:buFont typeface="Wingdings" panose="05000000000000000000" pitchFamily="2" charset="2"/>
              <a:buChar char="Ø"/>
            </a:pPr>
            <a:r>
              <a:rPr lang="ru-RU" sz="1600" b="0" spc="0" dirty="0"/>
              <a:t>тестирование компетенций преподавателей предметной области «Технология», руководителей </a:t>
            </a:r>
            <a:r>
              <a:rPr lang="en-US" sz="1600" b="0" spc="0" dirty="0" smtClean="0"/>
              <a:t/>
            </a:r>
            <a:br>
              <a:rPr lang="en-US" sz="1600" b="0" spc="0" dirty="0" smtClean="0"/>
            </a:br>
            <a:r>
              <a:rPr lang="ru-RU" sz="1600" b="0" spc="0" dirty="0" smtClean="0"/>
              <a:t>и </a:t>
            </a:r>
            <a:r>
              <a:rPr lang="ru-RU" sz="1600" b="0" spc="0" dirty="0"/>
              <a:t>заместителей руководителей, педагогов-психологов, учителей-дефектологов, учителей-логопедов отдельных образовательных организаций – участников реализации </a:t>
            </a:r>
            <a:r>
              <a:rPr lang="ru-RU" sz="1600" b="0" spc="0" dirty="0" smtClean="0"/>
              <a:t>мероприятия; </a:t>
            </a:r>
          </a:p>
          <a:p>
            <a:pPr marL="80963" indent="358775" algn="just">
              <a:buFont typeface="Wingdings" panose="05000000000000000000" pitchFamily="2" charset="2"/>
              <a:buChar char="Ø"/>
            </a:pPr>
            <a:r>
              <a:rPr lang="ru-RU" sz="1600" b="0" spc="0" dirty="0" smtClean="0"/>
              <a:t>Всероссийская конференция «Обновление содержания и совершенствование методов обучения» в рамках Московского международного салона образования (10 апреля </a:t>
            </a:r>
            <a:r>
              <a:rPr lang="ru-RU" sz="1600" b="0" spc="0" dirty="0"/>
              <a:t>2019 г.) </a:t>
            </a:r>
            <a:r>
              <a:rPr lang="ru-RU" sz="1600" b="0" spc="0" dirty="0" smtClean="0"/>
              <a:t>и </a:t>
            </a:r>
            <a:r>
              <a:rPr lang="ru-RU" sz="1600" b="0" spc="0" dirty="0"/>
              <a:t>обучающий семинар на базе ФГБОУ ВО «Московский педагогический государственный университет» </a:t>
            </a:r>
            <a:r>
              <a:rPr lang="ru-RU" sz="1600" b="0" spc="0" dirty="0" smtClean="0"/>
              <a:t>(</a:t>
            </a:r>
            <a:r>
              <a:rPr lang="ru-RU" sz="1600" b="0" spc="0" dirty="0"/>
              <a:t>11 апреля 2019 г.);</a:t>
            </a:r>
          </a:p>
          <a:p>
            <a:pPr marL="80963" indent="358775" algn="just">
              <a:buFont typeface="Wingdings" panose="05000000000000000000" pitchFamily="2" charset="2"/>
              <a:buChar char="Ø"/>
            </a:pPr>
            <a:r>
              <a:rPr lang="ru-RU" sz="1600" b="0" spc="0" dirty="0"/>
              <a:t>Всероссийская конференция по вопросам реализации программ трудового </a:t>
            </a:r>
            <a:r>
              <a:rPr lang="ru-RU" sz="1600" b="0" spc="0" dirty="0" smtClean="0"/>
              <a:t/>
            </a:r>
            <a:br>
              <a:rPr lang="ru-RU" sz="1600" b="0" spc="0" dirty="0" smtClean="0"/>
            </a:br>
            <a:r>
              <a:rPr lang="ru-RU" sz="1600" b="0" spc="0" dirty="0" smtClean="0"/>
              <a:t>и </a:t>
            </a:r>
            <a:r>
              <a:rPr lang="ru-RU" sz="1600" b="0" spc="0" dirty="0"/>
              <a:t>профессионально-трудового обучения агропромышленной направленности </a:t>
            </a:r>
            <a:r>
              <a:rPr lang="ru-RU" sz="1600" b="0" spc="0" dirty="0" smtClean="0"/>
              <a:t>в </a:t>
            </a:r>
            <a:r>
              <a:rPr lang="ru-RU" sz="1600" b="0" spc="0" dirty="0"/>
              <a:t>отдельных организациях, реализующих адаптированные основные общеобразовательные программы </a:t>
            </a:r>
            <a:r>
              <a:rPr lang="en-US" sz="1600" b="0" spc="0" dirty="0" smtClean="0"/>
              <a:t/>
            </a:r>
            <a:br>
              <a:rPr lang="en-US" sz="1600" b="0" spc="0" dirty="0" smtClean="0"/>
            </a:br>
            <a:r>
              <a:rPr lang="ru-RU" sz="1600" b="0" spc="0" dirty="0" smtClean="0"/>
              <a:t>(</a:t>
            </a:r>
            <a:r>
              <a:rPr lang="ru-RU" sz="1600" b="0" spc="0" dirty="0"/>
              <a:t>17-18 октября 2019 г., Краснодарский край</a:t>
            </a:r>
            <a:r>
              <a:rPr lang="ru-RU" sz="1600" b="0" spc="0" dirty="0" smtClean="0"/>
              <a:t>).</a:t>
            </a:r>
            <a:r>
              <a:rPr lang="ru-RU" sz="1600" b="0" spc="0" dirty="0"/>
              <a:t> </a:t>
            </a:r>
            <a:r>
              <a:rPr lang="ru-RU" sz="1600" b="0" spc="0" dirty="0" smtClean="0"/>
              <a:t>Подробная </a:t>
            </a:r>
            <a:r>
              <a:rPr lang="ru-RU" sz="1600" b="0" spc="0" dirty="0"/>
              <a:t>информация размещена на сайте ФГБНУ «Институт коррекционной </a:t>
            </a:r>
            <a:r>
              <a:rPr lang="ru-RU" sz="1600" b="0" spc="0" dirty="0" smtClean="0"/>
              <a:t>педагогики РАО»</a:t>
            </a:r>
            <a:r>
              <a:rPr lang="en-US" sz="1600" b="0" spc="0" dirty="0" smtClean="0"/>
              <a:t> </a:t>
            </a:r>
            <a:r>
              <a:rPr lang="ru-RU" sz="1600" b="0" spc="0" dirty="0" smtClean="0"/>
              <a:t>(</a:t>
            </a:r>
            <a:r>
              <a:rPr lang="ru-RU" sz="1600" b="0" spc="0" dirty="0">
                <a:hlinkClick r:id="rId4"/>
              </a:rPr>
              <a:t>https://conf.ikp-rao.ru/training-programs-of-agro-industrial-orientation</a:t>
            </a:r>
            <a:r>
              <a:rPr lang="ru-RU" sz="1600" b="0" spc="0" dirty="0" smtClean="0"/>
              <a:t>); </a:t>
            </a:r>
          </a:p>
          <a:p>
            <a:pPr marL="80963" indent="358775" algn="just">
              <a:buFont typeface="Wingdings" panose="05000000000000000000" pitchFamily="2" charset="2"/>
              <a:buChar char="Ø"/>
            </a:pPr>
            <a:r>
              <a:rPr lang="ru-RU" sz="1600" b="0" spc="0" dirty="0" err="1"/>
              <a:t>в</a:t>
            </a:r>
            <a:r>
              <a:rPr lang="ru-RU" sz="1600" b="0" spc="0" dirty="0" err="1" smtClean="0"/>
              <a:t>ебинары</a:t>
            </a:r>
            <a:r>
              <a:rPr lang="ru-RU" sz="1600" b="0" spc="0" dirty="0" smtClean="0"/>
              <a:t> и обучающие </a:t>
            </a:r>
            <a:r>
              <a:rPr lang="ru-RU" sz="1600" b="0" spc="0" dirty="0"/>
              <a:t>семинары Подробная информация размещена на сайте ФГБНУ </a:t>
            </a:r>
            <a:r>
              <a:rPr lang="ru-RU" sz="1600" b="0" spc="0" dirty="0" smtClean="0"/>
              <a:t>«Центр защиты прав и интересов детей» (</a:t>
            </a:r>
            <a:r>
              <a:rPr lang="ru-RU" sz="1600" b="0" spc="0" dirty="0" smtClean="0">
                <a:hlinkClick r:id="rId5"/>
              </a:rPr>
              <a:t>https</a:t>
            </a:r>
            <a:r>
              <a:rPr lang="ru-RU" sz="1600" b="0" spc="0" dirty="0">
                <a:hlinkClick r:id="rId5"/>
              </a:rPr>
              <a:t>://</a:t>
            </a:r>
            <a:r>
              <a:rPr lang="ru-RU" sz="1600" b="0" spc="0" dirty="0" smtClean="0">
                <a:hlinkClick r:id="rId5"/>
              </a:rPr>
              <a:t>fcprc.ru/natsionalnyj-proekt-obrazovanie</a:t>
            </a:r>
            <a:r>
              <a:rPr lang="ru-RU" sz="1600" b="0" spc="0" dirty="0" smtClean="0"/>
              <a:t>)</a:t>
            </a:r>
          </a:p>
          <a:p>
            <a:pPr marL="80963" algn="just"/>
            <a:endParaRPr lang="ru-RU" sz="1600" b="0" spc="0" dirty="0"/>
          </a:p>
          <a:p>
            <a:pPr marL="80963" indent="358775"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80963" algn="just"/>
            <a:endParaRPr lang="ru-RU" sz="1600" b="0" spc="0" dirty="0"/>
          </a:p>
        </p:txBody>
      </p:sp>
    </p:spTree>
    <p:extLst>
      <p:ext uri="{BB962C8B-B14F-4D97-AF65-F5344CB8AC3E}">
        <p14:creationId xmlns:p14="http://schemas.microsoft.com/office/powerpoint/2010/main" val="39364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40" y="1380700"/>
            <a:ext cx="2515748" cy="3579480"/>
          </a:xfrm>
          <a:prstGeom prst="rect">
            <a:avLst/>
          </a:prstGeom>
          <a:ln>
            <a:solidFill>
              <a:srgbClr val="FCAF26"/>
            </a:solidFill>
          </a:ln>
        </p:spPr>
      </p:pic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82983" y="51292"/>
            <a:ext cx="1010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2019 году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09792" y="851484"/>
            <a:ext cx="4874861" cy="46166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Arial"/>
                <a:cs typeface="Arial"/>
              </a:rPr>
              <a:t>Методические рекомендации*:</a:t>
            </a:r>
            <a:endParaRPr lang="ru-RU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9723" y="4988157"/>
            <a:ext cx="3214582" cy="738664"/>
          </a:xfrm>
          <a:prstGeom prst="rect">
            <a:avLst/>
          </a:prstGeom>
          <a:ln>
            <a:solidFill>
              <a:srgbClr val="8DC6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/>
                <a:cs typeface="Arial"/>
              </a:rPr>
              <a:t>Разработка и использование </a:t>
            </a:r>
            <a:r>
              <a:rPr lang="ru-RU" sz="1400" dirty="0" err="1">
                <a:solidFill>
                  <a:prstClr val="black"/>
                </a:solidFill>
                <a:latin typeface="Arial"/>
                <a:cs typeface="Arial"/>
              </a:rPr>
              <a:t>внутришкольных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/>
              </a:rPr>
              <a:t> адаптированных учебно-дидактических материалов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12000" y="4988157"/>
            <a:ext cx="3889434" cy="892552"/>
          </a:xfrm>
          <a:prstGeom prst="rect">
            <a:avLst/>
          </a:prstGeom>
          <a:ln>
            <a:solidFill>
              <a:srgbClr val="8DC6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50" dirty="0">
                <a:solidFill>
                  <a:prstClr val="black"/>
                </a:solidFill>
                <a:latin typeface="Arial"/>
                <a:cs typeface="Arial"/>
              </a:rPr>
              <a:t>Управление образовательным процессом </a:t>
            </a:r>
            <a:r>
              <a:rPr lang="ru-RU" sz="125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ru-RU" sz="125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ru-RU" sz="1250" dirty="0" smtClean="0">
                <a:solidFill>
                  <a:prstClr val="black"/>
                </a:solidFill>
                <a:latin typeface="Arial"/>
                <a:cs typeface="Arial"/>
              </a:rPr>
              <a:t>по </a:t>
            </a:r>
            <a:r>
              <a:rPr lang="ru-RU" sz="1250" dirty="0">
                <a:solidFill>
                  <a:prstClr val="black"/>
                </a:solidFill>
                <a:latin typeface="Arial"/>
                <a:cs typeface="Arial"/>
              </a:rPr>
              <a:t>результату овладения обучающимися содержанием адаптированным образовательных программ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2413" y="4207467"/>
            <a:ext cx="3201479" cy="1600438"/>
          </a:xfrm>
          <a:prstGeom prst="rect">
            <a:avLst/>
          </a:prstGeom>
          <a:ln>
            <a:solidFill>
              <a:srgbClr val="8DC6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/>
                <a:cs typeface="Arial"/>
              </a:rPr>
              <a:t>Руководство по благоустройству школ – участников мероприятия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ru-RU" sz="1400" dirty="0" smtClean="0">
                <a:solidFill>
                  <a:prstClr val="black"/>
                </a:solidFill>
                <a:latin typeface="Arial"/>
                <a:cs typeface="Arial"/>
              </a:rPr>
              <a:t>по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/>
              </a:rPr>
              <a:t>поддержке образования обучающихся с ОВЗ федерального проекта «Современная школа» национального проекта «Образование»</a:t>
            </a:r>
          </a:p>
        </p:txBody>
      </p:sp>
      <p:pic>
        <p:nvPicPr>
          <p:cNvPr id="7" name="Рисунок 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90" y="1378078"/>
            <a:ext cx="2510858" cy="3579480"/>
          </a:xfrm>
          <a:prstGeom prst="rect">
            <a:avLst/>
          </a:prstGeom>
          <a:ln>
            <a:solidFill>
              <a:srgbClr val="FCAF26"/>
            </a:solidFill>
          </a:ln>
        </p:spPr>
      </p:pic>
      <p:pic>
        <p:nvPicPr>
          <p:cNvPr id="19" name="Рисунок 18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13" y="1391201"/>
            <a:ext cx="3574376" cy="2515749"/>
          </a:xfrm>
          <a:prstGeom prst="rect">
            <a:avLst/>
          </a:prstGeom>
          <a:ln>
            <a:solidFill>
              <a:srgbClr val="FCAF26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27692" y="6172482"/>
            <a:ext cx="5543431" cy="523220"/>
          </a:xfrm>
          <a:prstGeom prst="rect">
            <a:avLst/>
          </a:prstGeom>
          <a:solidFill>
            <a:schemeClr val="tx1"/>
          </a:solidFill>
          <a:ln>
            <a:solidFill>
              <a:srgbClr val="FCAF2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Для скачивания методических рекомендаций необходимо щелкнуть левой кнопкой мыши на картинку.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0873" y="2697802"/>
            <a:ext cx="2982736" cy="1431161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400" b="1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ru-RU" sz="1450" dirty="0" smtClean="0"/>
              <a:t>Положение* </a:t>
            </a:r>
            <a:r>
              <a:rPr lang="ru-RU" sz="1450" dirty="0"/>
              <a:t>о конкурсе «</a:t>
            </a:r>
            <a:r>
              <a:rPr lang="ru-RU" sz="1450" dirty="0" err="1"/>
              <a:t>Доброшкола</a:t>
            </a:r>
            <a:r>
              <a:rPr lang="ru-RU" sz="1450" dirty="0"/>
              <a:t>» по формированию </a:t>
            </a:r>
            <a:r>
              <a:rPr lang="ru-RU" sz="1450" dirty="0" smtClean="0"/>
              <a:t>развивающего</a:t>
            </a:r>
            <a:r>
              <a:rPr lang="ru-RU" sz="1450" dirty="0"/>
              <a:t>, обучающего пространства посредством дизайна школы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9904" y="257162"/>
            <a:ext cx="9169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2019 году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94" y="1088159"/>
            <a:ext cx="3592079" cy="51118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1171467"/>
            <a:ext cx="3553848" cy="5028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477" y="6256704"/>
            <a:ext cx="5633776" cy="307777"/>
          </a:xfrm>
          <a:prstGeom prst="rect">
            <a:avLst/>
          </a:prstGeom>
          <a:solidFill>
            <a:schemeClr val="tx1"/>
          </a:solidFill>
          <a:ln>
            <a:solidFill>
              <a:srgbClr val="FCAF2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Направлено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от 13 сентября 2019 г. №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ТС-2219/07.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7764" y="6330348"/>
            <a:ext cx="11364235" cy="523220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square" anchor="b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Для участия в Конференции необходимо зарегистрироваться </a:t>
            </a:r>
            <a:r>
              <a:rPr lang="ru-RU" dirty="0" smtClean="0"/>
              <a:t>до </a:t>
            </a:r>
            <a:r>
              <a:rPr lang="ru-RU" dirty="0"/>
              <a:t>22 ноября 2019 г. по ссылке: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forms.gle/u9TZT2gg3sf68ToB6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33681" y="5967619"/>
            <a:ext cx="794084" cy="782053"/>
          </a:xfrm>
          <a:prstGeom prst="ellipse">
            <a:avLst/>
          </a:prstGeom>
          <a:solidFill>
            <a:srgbClr val="F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5044" y="39121"/>
            <a:ext cx="4113484" cy="954107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square" anchor="b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marL="180000"/>
            <a:r>
              <a:rPr lang="ru-RU" dirty="0" smtClean="0"/>
              <a:t>Дата: 29 </a:t>
            </a:r>
            <a:r>
              <a:rPr lang="ru-RU" dirty="0"/>
              <a:t>ноября 2019 г., </a:t>
            </a:r>
            <a:endParaRPr lang="ru-RU" dirty="0" smtClean="0"/>
          </a:p>
          <a:p>
            <a:pPr marL="180000"/>
            <a:r>
              <a:rPr lang="ru-RU" dirty="0" smtClean="0"/>
              <a:t>Место проведения: </a:t>
            </a:r>
            <a:r>
              <a:rPr lang="ru-RU" dirty="0"/>
              <a:t>г. Москва, </a:t>
            </a:r>
            <a:br>
              <a:rPr lang="ru-RU" dirty="0"/>
            </a:br>
            <a:r>
              <a:rPr lang="ru-RU" dirty="0"/>
              <a:t>ул. Б. Якиманка, д. 24, </a:t>
            </a:r>
            <a:r>
              <a:rPr lang="ru-RU" dirty="0" smtClean="0"/>
              <a:t>киноконцертный </a:t>
            </a:r>
          </a:p>
          <a:p>
            <a:pPr marL="180000"/>
            <a:r>
              <a:rPr lang="ru-RU" dirty="0" smtClean="0"/>
              <a:t>зал </a:t>
            </a:r>
            <a:r>
              <a:rPr lang="ru-RU" dirty="0"/>
              <a:t>гостиницы «Президент-Отель»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03414"/>
              </p:ext>
            </p:extLst>
          </p:nvPr>
        </p:nvGraphicFramePr>
        <p:xfrm>
          <a:off x="1386986" y="1870681"/>
          <a:ext cx="10735725" cy="4223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98180"/>
                <a:gridCol w="9537545"/>
              </a:tblGrid>
              <a:tr h="1842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Программа конференции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10.00-11.00    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Регистрация участников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</a:tr>
              <a:tr h="447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11:00-11:45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Татьяна Юрьевна Синюгина, заместитель Министра просвещения Российской Федерации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«Итоги реализации </a:t>
                      </a:r>
                      <a:r>
                        <a:rPr lang="ru-RU" sz="1400" dirty="0" smtClean="0">
                          <a:effectLst/>
                        </a:rPr>
                        <a:t>мероприятия федерального </a:t>
                      </a:r>
                      <a:r>
                        <a:rPr lang="ru-RU" sz="1400" dirty="0">
                          <a:effectLst/>
                        </a:rPr>
                        <a:t>проекта «Современная школа» </a:t>
                      </a:r>
                      <a:r>
                        <a:rPr lang="ru-RU" sz="1400" dirty="0" smtClean="0">
                          <a:effectLst/>
                        </a:rPr>
                        <a:t>ФП «Современная школа» НП  </a:t>
                      </a:r>
                      <a:r>
                        <a:rPr lang="ru-RU" sz="1400" dirty="0">
                          <a:effectLst/>
                        </a:rPr>
                        <a:t>«Образование» в 2019 году</a:t>
                      </a:r>
                      <a:r>
                        <a:rPr lang="ru-RU" sz="1400" dirty="0" smtClean="0">
                          <a:effectLst/>
                        </a:rPr>
                        <a:t>», направленного на поддержку детей образования детей с ОВЗ»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</a:tr>
              <a:tr h="783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11.45-12.00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Людмила Юрьевна Вакорина, директор ФГБНУ «Центр защиты прав и интересов детей»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«О результатах деятельности ФГБНУ «Центр защиты прав и интересов детей» в рамках реализации мероприятия </a:t>
                      </a:r>
                      <a:r>
                        <a:rPr lang="ru-RU" sz="1400" dirty="0" smtClean="0">
                          <a:effectLst/>
                        </a:rPr>
                        <a:t>ФП  </a:t>
                      </a:r>
                      <a:r>
                        <a:rPr lang="ru-RU" sz="1400" dirty="0">
                          <a:effectLst/>
                        </a:rPr>
                        <a:t>«Современная школа» </a:t>
                      </a:r>
                      <a:r>
                        <a:rPr lang="ru-RU" sz="1400" dirty="0" smtClean="0">
                          <a:effectLst/>
                        </a:rPr>
                        <a:t>НП «Образование</a:t>
                      </a:r>
                      <a:r>
                        <a:rPr lang="ru-RU" sz="1400" dirty="0">
                          <a:effectLst/>
                        </a:rPr>
                        <a:t>», направленного на поддержку детей образования детей с ОВЗ»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</a:tr>
              <a:tr h="67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12.00-12.15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Татьяна Александровна Соловьева, </a:t>
                      </a:r>
                      <a:r>
                        <a:rPr lang="ru-RU" sz="1400" dirty="0" err="1">
                          <a:effectLst/>
                        </a:rPr>
                        <a:t>и.о</a:t>
                      </a:r>
                      <a:r>
                        <a:rPr lang="ru-RU" sz="1400" dirty="0">
                          <a:effectLst/>
                        </a:rPr>
                        <a:t>. директора ФГБНУ «Институт коррекционной </a:t>
                      </a:r>
                      <a:r>
                        <a:rPr lang="ru-RU" sz="1400" dirty="0" smtClean="0">
                          <a:effectLst/>
                        </a:rPr>
                        <a:t>педагогики РАО»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«Перспективы развития мероприятия по поддержке образования детей с ОВЗ 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</a:tr>
              <a:tr h="67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12.15-12.45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Лариса Валентиновна </a:t>
                      </a:r>
                      <a:r>
                        <a:rPr lang="ru-RU" sz="1400" dirty="0" err="1">
                          <a:effectLst/>
                        </a:rPr>
                        <a:t>Балина</a:t>
                      </a:r>
                      <a:r>
                        <a:rPr lang="ru-RU" sz="1400" dirty="0">
                          <a:effectLst/>
                        </a:rPr>
                        <a:t>, министр общего и профессионального образования Ростовской </a:t>
                      </a:r>
                      <a:r>
                        <a:rPr lang="ru-RU" sz="1400" dirty="0" smtClean="0">
                          <a:effectLst/>
                        </a:rPr>
                        <a:t>области «</a:t>
                      </a:r>
                      <a:r>
                        <a:rPr lang="ru-RU" sz="1400" dirty="0">
                          <a:effectLst/>
                        </a:rPr>
                        <a:t>Презентация опыта Ростовской области по реализации </a:t>
                      </a:r>
                      <a:r>
                        <a:rPr lang="ru-RU" sz="1400" dirty="0" smtClean="0">
                          <a:effectLst/>
                        </a:rPr>
                        <a:t>мероприятия»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</a:tr>
              <a:tr h="67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12.45-13.15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Максим Александрович Костенко, министр образования и науки Алтайского края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«Презентация опыта Алтайского края по реализации </a:t>
                      </a:r>
                      <a:r>
                        <a:rPr lang="ru-RU" sz="1400" dirty="0" smtClean="0">
                          <a:effectLst/>
                        </a:rPr>
                        <a:t>мероприятия»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87" marR="31287" marT="0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98534" y="322068"/>
            <a:ext cx="73941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реализации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«Современная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школа»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 «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Образование» в 2019 году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Мероприятие по поддержке образования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98534" y="322068"/>
            <a:ext cx="73941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реализации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«Современная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школа»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 «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Образование» в 2019 году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Мероприятие по поддержке </a:t>
            </a:r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lang="ru-RU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764" y="6330348"/>
            <a:ext cx="11364235" cy="523220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square" anchor="b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Для участия в Конференции необходимо зарегистрироваться </a:t>
            </a:r>
            <a:r>
              <a:rPr lang="ru-RU" dirty="0" smtClean="0"/>
              <a:t>до </a:t>
            </a:r>
            <a:r>
              <a:rPr lang="ru-RU" dirty="0"/>
              <a:t>22 ноября 2019 г. по ссылке: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forms.gle/u9TZT2gg3sf68ToB6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33681" y="5967619"/>
            <a:ext cx="794084" cy="782053"/>
          </a:xfrm>
          <a:prstGeom prst="ellipse">
            <a:avLst/>
          </a:prstGeom>
          <a:solidFill>
            <a:srgbClr val="F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5044" y="39121"/>
            <a:ext cx="4113484" cy="954107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square" anchor="b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marL="180000"/>
            <a:r>
              <a:rPr lang="ru-RU" dirty="0" smtClean="0"/>
              <a:t>Дата: 29 </a:t>
            </a:r>
            <a:r>
              <a:rPr lang="ru-RU" dirty="0"/>
              <a:t>ноября 2019 г., </a:t>
            </a:r>
            <a:endParaRPr lang="ru-RU" dirty="0" smtClean="0"/>
          </a:p>
          <a:p>
            <a:pPr marL="180000"/>
            <a:r>
              <a:rPr lang="ru-RU" dirty="0" smtClean="0"/>
              <a:t>Место проведения: </a:t>
            </a:r>
            <a:r>
              <a:rPr lang="ru-RU" dirty="0"/>
              <a:t>г. Москва, </a:t>
            </a:r>
            <a:br>
              <a:rPr lang="ru-RU" dirty="0"/>
            </a:br>
            <a:r>
              <a:rPr lang="ru-RU" dirty="0"/>
              <a:t>ул. Б. Якиманка, д. 24, </a:t>
            </a:r>
            <a:r>
              <a:rPr lang="ru-RU" dirty="0" smtClean="0"/>
              <a:t>киноконцертный </a:t>
            </a:r>
          </a:p>
          <a:p>
            <a:pPr marL="180000"/>
            <a:r>
              <a:rPr lang="ru-RU" dirty="0" smtClean="0"/>
              <a:t>зал </a:t>
            </a:r>
            <a:r>
              <a:rPr lang="ru-RU" dirty="0"/>
              <a:t>гостиницы «Президент-Отель»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59861"/>
              </p:ext>
            </p:extLst>
          </p:nvPr>
        </p:nvGraphicFramePr>
        <p:xfrm>
          <a:off x="1213113" y="1891728"/>
          <a:ext cx="10721384" cy="42398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90051"/>
                <a:gridCol w="8931333"/>
              </a:tblGrid>
              <a:tr h="48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13.15-14.00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Церемония награждения победителей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Всероссийского конкурса «Доброшкола»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</a:tr>
              <a:tr h="23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14.00-15.00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Перерыв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</a:tr>
              <a:tr h="730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15.00-15.30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Татьяна Александровна Соловьева, </a:t>
                      </a:r>
                      <a:r>
                        <a:rPr lang="ru-RU" sz="1400" dirty="0" err="1">
                          <a:effectLst/>
                        </a:rPr>
                        <a:t>и.о</a:t>
                      </a:r>
                      <a:r>
                        <a:rPr lang="ru-RU" sz="1400" dirty="0">
                          <a:effectLst/>
                        </a:rPr>
                        <a:t>. директора ФГБНУ «Институт коррекционной педагогики </a:t>
                      </a:r>
                      <a:r>
                        <a:rPr lang="ru-RU" sz="1400" dirty="0" smtClean="0">
                          <a:effectLst/>
                        </a:rPr>
                        <a:t>РАО», </a:t>
                      </a:r>
                      <a:r>
                        <a:rPr lang="ru-RU" sz="1400" dirty="0" err="1" smtClean="0">
                          <a:effectLst/>
                        </a:rPr>
                        <a:t>дд.п.н</a:t>
                      </a:r>
                      <a:r>
                        <a:rPr lang="ru-RU" sz="1400" dirty="0" smtClean="0">
                          <a:effectLst/>
                        </a:rPr>
                        <a:t>. «</a:t>
                      </a:r>
                      <a:r>
                        <a:rPr lang="ru-RU" sz="1400" dirty="0">
                          <a:effectLst/>
                        </a:rPr>
                        <a:t>Управление образовательным процессом по результату овладения обучающимися содержанием адаптированных образовательных программ»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</a:tr>
              <a:tr h="97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15.30-16.00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Елена Леонидовна </a:t>
                      </a:r>
                      <a:r>
                        <a:rPr lang="ru-RU" sz="1400" dirty="0" err="1">
                          <a:effectLst/>
                        </a:rPr>
                        <a:t>Инденбаум</a:t>
                      </a:r>
                      <a:r>
                        <a:rPr lang="ru-RU" sz="1400" dirty="0">
                          <a:effectLst/>
                        </a:rPr>
                        <a:t>, заведующая кафедрой комплексной коррекции нарушений детского развития Иркутского государственного университета, </a:t>
                      </a:r>
                      <a:r>
                        <a:rPr lang="ru-RU" sz="1400" dirty="0" err="1" smtClean="0">
                          <a:effectLst/>
                        </a:rPr>
                        <a:t>д.псих.н</a:t>
                      </a:r>
                      <a:r>
                        <a:rPr lang="ru-RU" sz="1400" dirty="0" smtClean="0">
                          <a:effectLst/>
                        </a:rPr>
                        <a:t>, профессор, «</a:t>
                      </a:r>
                      <a:r>
                        <a:rPr lang="ru-RU" sz="1400" dirty="0">
                          <a:effectLst/>
                        </a:rPr>
                        <a:t>Организация учебной работы в школе, осуществляющей образовательную деятельность по адаптированным основным общеобразовательным программам»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</a:tr>
              <a:tr h="1228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16.00-16.30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Ева Эдуардовна Артемова, декан факультета Клиническая и специальная психология ФГБОУ ВО «Московский государственный психолого-педагогический университет», </a:t>
                      </a:r>
                      <a:r>
                        <a:rPr lang="ru-RU" sz="1400" dirty="0" err="1" smtClean="0">
                          <a:effectLst/>
                        </a:rPr>
                        <a:t>к.п.н</a:t>
                      </a:r>
                      <a:r>
                        <a:rPr lang="ru-RU" sz="1400" dirty="0" smtClean="0">
                          <a:effectLst/>
                        </a:rPr>
                        <a:t>., доцент, «</a:t>
                      </a:r>
                      <a:r>
                        <a:rPr lang="ru-RU" sz="1400" dirty="0">
                          <a:effectLst/>
                        </a:rPr>
                        <a:t>Психолого-педагогическое сопровождение обучающихся с ОВЗ в школах, </a:t>
                      </a:r>
                      <a:r>
                        <a:rPr lang="ru-RU" sz="1400" dirty="0" smtClean="0">
                          <a:effectLst/>
                        </a:rPr>
                        <a:t>осуществляющих </a:t>
                      </a:r>
                      <a:r>
                        <a:rPr lang="ru-RU" sz="1400" dirty="0">
                          <a:effectLst/>
                        </a:rPr>
                        <a:t>образовательную деятельность по адаптированным основным общеобразовательным программам»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</a:tr>
              <a:tr h="55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16.30-17.00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Ирина Иннокентьевна Поташова, методист </a:t>
                      </a:r>
                      <a:r>
                        <a:rPr lang="ru-RU" sz="1400" dirty="0" smtClean="0">
                          <a:effectLst/>
                        </a:rPr>
                        <a:t>ГБПОУ </a:t>
                      </a:r>
                      <a:r>
                        <a:rPr lang="ru-RU" sz="1400" dirty="0">
                          <a:effectLst/>
                        </a:rPr>
                        <a:t>города Москвы «Колледж малого бизнеса №4», </a:t>
                      </a:r>
                      <a:r>
                        <a:rPr lang="ru-RU" sz="1400" dirty="0" err="1" smtClean="0">
                          <a:effectLst/>
                        </a:rPr>
                        <a:t>к.п.н</a:t>
                      </a:r>
                      <a:r>
                        <a:rPr lang="ru-RU" sz="1400" dirty="0" smtClean="0">
                          <a:effectLst/>
                        </a:rPr>
                        <a:t>., «</a:t>
                      </a:r>
                      <a:r>
                        <a:rPr lang="ru-RU" sz="1400" dirty="0">
                          <a:effectLst/>
                        </a:rPr>
                        <a:t>Современные подходы к преподаванию предметной области «Технология»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9" marR="342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7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127692" y="168398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75" y="5970241"/>
            <a:ext cx="2572109" cy="88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3" y="5970241"/>
            <a:ext cx="2572109" cy="885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0" y="5970241"/>
            <a:ext cx="2572109" cy="885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5970241"/>
            <a:ext cx="2572109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1" y="5967619"/>
            <a:ext cx="2572109" cy="885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8"/>
          <a:stretch/>
        </p:blipFill>
        <p:spPr>
          <a:xfrm>
            <a:off x="10453338" y="5967619"/>
            <a:ext cx="1983670" cy="885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6787" y="1514310"/>
            <a:ext cx="6490118" cy="1323439"/>
          </a:xfrm>
          <a:prstGeom prst="rect">
            <a:avLst/>
          </a:prstGeom>
          <a:noFill/>
          <a:ln>
            <a:solidFill>
              <a:srgbClr val="FCAF2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/>
                <a:cs typeface="Arial"/>
              </a:rPr>
              <a:t>Мониторинг материально-технического </a:t>
            </a:r>
            <a:r>
              <a:rPr lang="ru-RU" sz="2000" dirty="0" smtClean="0">
                <a:solidFill>
                  <a:prstClr val="black"/>
                </a:solidFill>
                <a:latin typeface="Arial"/>
                <a:cs typeface="Arial"/>
              </a:rPr>
              <a:t>обеспечения, </a:t>
            </a:r>
            <a:r>
              <a:rPr lang="ru-RU" sz="2000" dirty="0" err="1" smtClean="0">
                <a:solidFill>
                  <a:prstClr val="black"/>
                </a:solidFill>
                <a:latin typeface="Arial"/>
                <a:cs typeface="Arial"/>
              </a:rPr>
              <a:t>здоровьесберегающей</a:t>
            </a:r>
            <a:r>
              <a:rPr lang="ru-RU" sz="2000" dirty="0" smtClean="0">
                <a:solidFill>
                  <a:prstClr val="black"/>
                </a:solidFill>
                <a:latin typeface="Arial"/>
                <a:cs typeface="Arial"/>
              </a:rPr>
              <a:t> среды каждой отдельной образовательной организации по итогам реализации мероприятия в 2019 г.</a:t>
            </a:r>
            <a:endParaRPr lang="ru-RU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9113" y="3553611"/>
            <a:ext cx="5743074" cy="707886"/>
          </a:xfrm>
          <a:prstGeom prst="rect">
            <a:avLst/>
          </a:prstGeom>
          <a:noFill/>
          <a:ln>
            <a:solidFill>
              <a:srgbClr val="8DC6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/>
                <a:cs typeface="Arial"/>
              </a:rPr>
              <a:t>Направление отчетов в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/>
                <a:cs typeface="Arial"/>
              </a:rPr>
              <a:t>Минпросвещения России</a:t>
            </a:r>
            <a:endParaRPr lang="ru-RU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4774" y="5027542"/>
            <a:ext cx="7924257" cy="707886"/>
          </a:xfrm>
          <a:prstGeom prst="rect">
            <a:avLst/>
          </a:prstGeom>
          <a:noFill/>
          <a:ln>
            <a:solidFill>
              <a:srgbClr val="F15A22"/>
            </a:solidFill>
          </a:ln>
        </p:spPr>
        <p:txBody>
          <a:bodyPr wrap="square" anchor="b">
            <a:spAutoFit/>
          </a:bodyPr>
          <a:lstStyle/>
          <a:p>
            <a:pPr marL="360000" algn="ctr"/>
            <a:r>
              <a:rPr lang="ru-RU" sz="2000" dirty="0" smtClean="0">
                <a:solidFill>
                  <a:prstClr val="black"/>
                </a:solidFill>
                <a:latin typeface="Arial"/>
                <a:cs typeface="Arial"/>
              </a:rPr>
              <a:t>Всероссийская конференция по итогам реализации проекта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/>
                <a:cs typeface="Arial"/>
              </a:rPr>
              <a:t>(29 ноября 2019 г., Москва)</a:t>
            </a:r>
            <a:endParaRPr lang="ru-RU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rot="2174750">
            <a:off x="8972505" y="1868113"/>
            <a:ext cx="2345750" cy="1197071"/>
          </a:xfrm>
          <a:prstGeom prst="curvedDownArrow">
            <a:avLst/>
          </a:prstGeom>
          <a:solidFill>
            <a:srgbClr val="8DC63F"/>
          </a:solidFill>
          <a:ln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16324" y="4636515"/>
            <a:ext cx="794084" cy="782053"/>
          </a:xfrm>
          <a:prstGeom prst="ellipse">
            <a:avLst/>
          </a:prstGeom>
          <a:solidFill>
            <a:srgbClr val="F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9904" y="257162"/>
            <a:ext cx="9169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ФП «Современная школа» НП «Образование».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Мероприятие по поддержке образования ОВЗ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16315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762</TotalTime>
  <Words>1388</Words>
  <Application>Microsoft Office PowerPoint</Application>
  <PresentationFormat>Произвольный</PresentationFormat>
  <Paragraphs>190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Дацюк Таис Александровна</dc:creator>
  <cp:lastModifiedBy>Сачко </cp:lastModifiedBy>
  <cp:revision>83</cp:revision>
  <dcterms:created xsi:type="dcterms:W3CDTF">2019-10-30T09:59:58Z</dcterms:created>
  <dcterms:modified xsi:type="dcterms:W3CDTF">2019-11-26T06:49:47Z</dcterms:modified>
</cp:coreProperties>
</file>